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1" r:id="rId3"/>
    <p:sldId id="300" r:id="rId4"/>
    <p:sldId id="303" r:id="rId5"/>
    <p:sldId id="325" r:id="rId6"/>
    <p:sldId id="305" r:id="rId7"/>
    <p:sldId id="307" r:id="rId8"/>
    <p:sldId id="326" r:id="rId9"/>
    <p:sldId id="306" r:id="rId10"/>
    <p:sldId id="324" r:id="rId11"/>
    <p:sldId id="321" r:id="rId12"/>
    <p:sldId id="309" r:id="rId13"/>
    <p:sldId id="310" r:id="rId14"/>
    <p:sldId id="311" r:id="rId15"/>
    <p:sldId id="312" r:id="rId16"/>
    <p:sldId id="313" r:id="rId17"/>
    <p:sldId id="320" r:id="rId18"/>
    <p:sldId id="315" r:id="rId19"/>
    <p:sldId id="316" r:id="rId20"/>
    <p:sldId id="317" r:id="rId21"/>
    <p:sldId id="327" r:id="rId22"/>
    <p:sldId id="319" r:id="rId23"/>
    <p:sldId id="322" r:id="rId24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8" autoAdjust="0"/>
    <p:restoredTop sz="94737" autoAdjust="0"/>
  </p:normalViewPr>
  <p:slideViewPr>
    <p:cSldViewPr>
      <p:cViewPr varScale="1">
        <p:scale>
          <a:sx n="118" d="100"/>
          <a:sy n="118" d="100"/>
        </p:scale>
        <p:origin x="102" y="120"/>
      </p:cViewPr>
      <p:guideLst>
        <p:guide orient="horz" pos="67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V/Vmax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Sheet2!$J$5</c:f>
              <c:strCache>
                <c:ptCount val="1"/>
                <c:pt idx="0">
                  <c:v>noninhibited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Sheet2!$I$6:$I$106</c:f>
              <c:numCache>
                <c:formatCode>General</c:formatCode>
                <c:ptCount val="1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</c:numCache>
            </c:numRef>
          </c:xVal>
          <c:yVal>
            <c:numRef>
              <c:f>Sheet2!$J$6:$J$106</c:f>
              <c:numCache>
                <c:formatCode>General</c:formatCode>
                <c:ptCount val="101"/>
                <c:pt idx="0">
                  <c:v>0</c:v>
                </c:pt>
                <c:pt idx="1">
                  <c:v>9.0909090909090912E-2</c:v>
                </c:pt>
                <c:pt idx="2">
                  <c:v>0.16666666666666666</c:v>
                </c:pt>
                <c:pt idx="3">
                  <c:v>0.23076923076923078</c:v>
                </c:pt>
                <c:pt idx="4">
                  <c:v>0.2857142857142857</c:v>
                </c:pt>
                <c:pt idx="5">
                  <c:v>0.33333333333333331</c:v>
                </c:pt>
                <c:pt idx="6">
                  <c:v>0.375</c:v>
                </c:pt>
                <c:pt idx="7">
                  <c:v>0.41176470588235292</c:v>
                </c:pt>
                <c:pt idx="8">
                  <c:v>0.44444444444444442</c:v>
                </c:pt>
                <c:pt idx="9">
                  <c:v>0.47368421052631576</c:v>
                </c:pt>
                <c:pt idx="10">
                  <c:v>0.5</c:v>
                </c:pt>
                <c:pt idx="11">
                  <c:v>0.52380952380952384</c:v>
                </c:pt>
                <c:pt idx="12">
                  <c:v>0.54545454545454541</c:v>
                </c:pt>
                <c:pt idx="13">
                  <c:v>0.56521739130434778</c:v>
                </c:pt>
                <c:pt idx="14">
                  <c:v>0.58333333333333337</c:v>
                </c:pt>
                <c:pt idx="15">
                  <c:v>0.6</c:v>
                </c:pt>
                <c:pt idx="16">
                  <c:v>0.61538461538461542</c:v>
                </c:pt>
                <c:pt idx="17">
                  <c:v>0.62962962962962965</c:v>
                </c:pt>
                <c:pt idx="18">
                  <c:v>0.6428571428571429</c:v>
                </c:pt>
                <c:pt idx="19">
                  <c:v>0.65517241379310343</c:v>
                </c:pt>
                <c:pt idx="20">
                  <c:v>0.66666666666666663</c:v>
                </c:pt>
                <c:pt idx="21">
                  <c:v>0.67741935483870963</c:v>
                </c:pt>
                <c:pt idx="22">
                  <c:v>0.6875</c:v>
                </c:pt>
                <c:pt idx="23">
                  <c:v>0.69696969696969702</c:v>
                </c:pt>
                <c:pt idx="24">
                  <c:v>0.70588235294117652</c:v>
                </c:pt>
                <c:pt idx="25">
                  <c:v>0.7142857142857143</c:v>
                </c:pt>
                <c:pt idx="26">
                  <c:v>0.72222222222222221</c:v>
                </c:pt>
                <c:pt idx="27">
                  <c:v>0.72972972972972971</c:v>
                </c:pt>
                <c:pt idx="28">
                  <c:v>0.73684210526315785</c:v>
                </c:pt>
                <c:pt idx="29">
                  <c:v>0.74358974358974361</c:v>
                </c:pt>
                <c:pt idx="30">
                  <c:v>0.75</c:v>
                </c:pt>
                <c:pt idx="31">
                  <c:v>0.75609756097560976</c:v>
                </c:pt>
                <c:pt idx="32">
                  <c:v>0.76190476190476186</c:v>
                </c:pt>
                <c:pt idx="33">
                  <c:v>0.76744186046511631</c:v>
                </c:pt>
                <c:pt idx="34">
                  <c:v>0.77272727272727271</c:v>
                </c:pt>
                <c:pt idx="35">
                  <c:v>0.77777777777777779</c:v>
                </c:pt>
                <c:pt idx="36">
                  <c:v>0.78260869565217395</c:v>
                </c:pt>
                <c:pt idx="37">
                  <c:v>0.78723404255319152</c:v>
                </c:pt>
                <c:pt idx="38">
                  <c:v>0.79166666666666663</c:v>
                </c:pt>
                <c:pt idx="39">
                  <c:v>0.79591836734693877</c:v>
                </c:pt>
                <c:pt idx="40">
                  <c:v>0.8</c:v>
                </c:pt>
                <c:pt idx="41">
                  <c:v>0.80392156862745101</c:v>
                </c:pt>
                <c:pt idx="42">
                  <c:v>0.80769230769230771</c:v>
                </c:pt>
                <c:pt idx="43">
                  <c:v>0.81132075471698117</c:v>
                </c:pt>
                <c:pt idx="44">
                  <c:v>0.81481481481481477</c:v>
                </c:pt>
                <c:pt idx="45">
                  <c:v>0.81818181818181823</c:v>
                </c:pt>
                <c:pt idx="46">
                  <c:v>0.8214285714285714</c:v>
                </c:pt>
                <c:pt idx="47">
                  <c:v>0.82456140350877194</c:v>
                </c:pt>
                <c:pt idx="48">
                  <c:v>0.82758620689655171</c:v>
                </c:pt>
                <c:pt idx="49">
                  <c:v>0.83050847457627119</c:v>
                </c:pt>
                <c:pt idx="50">
                  <c:v>0.83333333333333337</c:v>
                </c:pt>
                <c:pt idx="51">
                  <c:v>0.83606557377049184</c:v>
                </c:pt>
                <c:pt idx="52">
                  <c:v>0.83870967741935487</c:v>
                </c:pt>
                <c:pt idx="53">
                  <c:v>0.84126984126984128</c:v>
                </c:pt>
                <c:pt idx="54">
                  <c:v>0.84375</c:v>
                </c:pt>
                <c:pt idx="55">
                  <c:v>0.84615384615384615</c:v>
                </c:pt>
                <c:pt idx="56">
                  <c:v>0.84848484848484851</c:v>
                </c:pt>
                <c:pt idx="57">
                  <c:v>0.85074626865671643</c:v>
                </c:pt>
                <c:pt idx="58">
                  <c:v>0.8529411764705882</c:v>
                </c:pt>
                <c:pt idx="59">
                  <c:v>0.85507246376811596</c:v>
                </c:pt>
                <c:pt idx="60">
                  <c:v>0.8571428571428571</c:v>
                </c:pt>
                <c:pt idx="61">
                  <c:v>0.85915492957746475</c:v>
                </c:pt>
                <c:pt idx="62">
                  <c:v>0.86111111111111116</c:v>
                </c:pt>
                <c:pt idx="63">
                  <c:v>0.86301369863013699</c:v>
                </c:pt>
                <c:pt idx="64">
                  <c:v>0.86486486486486491</c:v>
                </c:pt>
                <c:pt idx="65">
                  <c:v>0.8666666666666667</c:v>
                </c:pt>
                <c:pt idx="66">
                  <c:v>0.86842105263157898</c:v>
                </c:pt>
                <c:pt idx="67">
                  <c:v>0.87012987012987009</c:v>
                </c:pt>
                <c:pt idx="68">
                  <c:v>0.87179487179487181</c:v>
                </c:pt>
                <c:pt idx="69">
                  <c:v>0.87341772151898733</c:v>
                </c:pt>
                <c:pt idx="70">
                  <c:v>0.875</c:v>
                </c:pt>
                <c:pt idx="71">
                  <c:v>0.87654320987654322</c:v>
                </c:pt>
                <c:pt idx="72">
                  <c:v>0.87804878048780488</c:v>
                </c:pt>
                <c:pt idx="73">
                  <c:v>0.87951807228915657</c:v>
                </c:pt>
                <c:pt idx="74">
                  <c:v>0.88095238095238093</c:v>
                </c:pt>
                <c:pt idx="75">
                  <c:v>0.88235294117647056</c:v>
                </c:pt>
                <c:pt idx="76">
                  <c:v>0.88372093023255816</c:v>
                </c:pt>
                <c:pt idx="77">
                  <c:v>0.88505747126436785</c:v>
                </c:pt>
                <c:pt idx="78">
                  <c:v>0.88636363636363635</c:v>
                </c:pt>
                <c:pt idx="79">
                  <c:v>0.88764044943820219</c:v>
                </c:pt>
                <c:pt idx="80">
                  <c:v>0.88888888888888884</c:v>
                </c:pt>
                <c:pt idx="81">
                  <c:v>0.89010989010989006</c:v>
                </c:pt>
                <c:pt idx="82">
                  <c:v>0.89130434782608692</c:v>
                </c:pt>
                <c:pt idx="83">
                  <c:v>0.89247311827956988</c:v>
                </c:pt>
                <c:pt idx="84">
                  <c:v>0.8936170212765957</c:v>
                </c:pt>
                <c:pt idx="85">
                  <c:v>0.89473684210526316</c:v>
                </c:pt>
                <c:pt idx="86">
                  <c:v>0.89583333333333337</c:v>
                </c:pt>
                <c:pt idx="87">
                  <c:v>0.89690721649484539</c:v>
                </c:pt>
                <c:pt idx="88">
                  <c:v>0.89795918367346939</c:v>
                </c:pt>
                <c:pt idx="89">
                  <c:v>0.89898989898989901</c:v>
                </c:pt>
                <c:pt idx="90">
                  <c:v>0.9</c:v>
                </c:pt>
                <c:pt idx="91">
                  <c:v>0.90099009900990101</c:v>
                </c:pt>
                <c:pt idx="92">
                  <c:v>0.90196078431372551</c:v>
                </c:pt>
                <c:pt idx="93">
                  <c:v>0.90291262135922334</c:v>
                </c:pt>
                <c:pt idx="94">
                  <c:v>0.90384615384615385</c:v>
                </c:pt>
                <c:pt idx="95">
                  <c:v>0.90476190476190477</c:v>
                </c:pt>
                <c:pt idx="96">
                  <c:v>0.90566037735849059</c:v>
                </c:pt>
                <c:pt idx="97">
                  <c:v>0.90654205607476634</c:v>
                </c:pt>
                <c:pt idx="98">
                  <c:v>0.90740740740740744</c:v>
                </c:pt>
                <c:pt idx="99">
                  <c:v>0.90825688073394495</c:v>
                </c:pt>
                <c:pt idx="100">
                  <c:v>0.90909090909090906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44B-47A1-9DD5-092122E511B3}"/>
            </c:ext>
          </c:extLst>
        </c:ser>
        <c:ser>
          <c:idx val="1"/>
          <c:order val="1"/>
          <c:tx>
            <c:strRef>
              <c:f>Sheet2!$K$5</c:f>
              <c:strCache>
                <c:ptCount val="1"/>
                <c:pt idx="0">
                  <c:v>competitive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Sheet2!$I$6:$I$106</c:f>
              <c:numCache>
                <c:formatCode>General</c:formatCode>
                <c:ptCount val="1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</c:numCache>
            </c:numRef>
          </c:xVal>
          <c:yVal>
            <c:numRef>
              <c:f>Sheet2!$K$6:$K$106</c:f>
              <c:numCache>
                <c:formatCode>General</c:formatCode>
                <c:ptCount val="101"/>
                <c:pt idx="0">
                  <c:v>0</c:v>
                </c:pt>
                <c:pt idx="1">
                  <c:v>4.7619047619047616E-2</c:v>
                </c:pt>
                <c:pt idx="2">
                  <c:v>9.0909090909090912E-2</c:v>
                </c:pt>
                <c:pt idx="3">
                  <c:v>0.13043478260869565</c:v>
                </c:pt>
                <c:pt idx="4">
                  <c:v>0.16666666666666666</c:v>
                </c:pt>
                <c:pt idx="5">
                  <c:v>0.2</c:v>
                </c:pt>
                <c:pt idx="6">
                  <c:v>0.23076923076923078</c:v>
                </c:pt>
                <c:pt idx="7">
                  <c:v>0.25925925925925924</c:v>
                </c:pt>
                <c:pt idx="8">
                  <c:v>0.2857142857142857</c:v>
                </c:pt>
                <c:pt idx="9">
                  <c:v>0.31034482758620691</c:v>
                </c:pt>
                <c:pt idx="10">
                  <c:v>0.33333333333333331</c:v>
                </c:pt>
                <c:pt idx="11">
                  <c:v>0.35483870967741937</c:v>
                </c:pt>
                <c:pt idx="12">
                  <c:v>0.375</c:v>
                </c:pt>
                <c:pt idx="13">
                  <c:v>0.39393939393939392</c:v>
                </c:pt>
                <c:pt idx="14">
                  <c:v>0.41176470588235292</c:v>
                </c:pt>
                <c:pt idx="15">
                  <c:v>0.42857142857142855</c:v>
                </c:pt>
                <c:pt idx="16">
                  <c:v>0.44444444444444442</c:v>
                </c:pt>
                <c:pt idx="17">
                  <c:v>0.45945945945945948</c:v>
                </c:pt>
                <c:pt idx="18">
                  <c:v>0.47368421052631576</c:v>
                </c:pt>
                <c:pt idx="19">
                  <c:v>0.48717948717948717</c:v>
                </c:pt>
                <c:pt idx="20">
                  <c:v>0.5</c:v>
                </c:pt>
                <c:pt idx="21">
                  <c:v>0.51219512195121952</c:v>
                </c:pt>
                <c:pt idx="22">
                  <c:v>0.52380952380952384</c:v>
                </c:pt>
                <c:pt idx="23">
                  <c:v>0.53488372093023251</c:v>
                </c:pt>
                <c:pt idx="24">
                  <c:v>0.54545454545454541</c:v>
                </c:pt>
                <c:pt idx="25">
                  <c:v>0.55555555555555558</c:v>
                </c:pt>
                <c:pt idx="26">
                  <c:v>0.56521739130434778</c:v>
                </c:pt>
                <c:pt idx="27">
                  <c:v>0.57446808510638303</c:v>
                </c:pt>
                <c:pt idx="28">
                  <c:v>0.58333333333333337</c:v>
                </c:pt>
                <c:pt idx="29">
                  <c:v>0.59183673469387754</c:v>
                </c:pt>
                <c:pt idx="30">
                  <c:v>0.6</c:v>
                </c:pt>
                <c:pt idx="31">
                  <c:v>0.60784313725490191</c:v>
                </c:pt>
                <c:pt idx="32">
                  <c:v>0.61538461538461542</c:v>
                </c:pt>
                <c:pt idx="33">
                  <c:v>0.62264150943396224</c:v>
                </c:pt>
                <c:pt idx="34">
                  <c:v>0.62962962962962965</c:v>
                </c:pt>
                <c:pt idx="35">
                  <c:v>0.63636363636363635</c:v>
                </c:pt>
                <c:pt idx="36">
                  <c:v>0.6428571428571429</c:v>
                </c:pt>
                <c:pt idx="37">
                  <c:v>0.64912280701754388</c:v>
                </c:pt>
                <c:pt idx="38">
                  <c:v>0.65517241379310343</c:v>
                </c:pt>
                <c:pt idx="39">
                  <c:v>0.66101694915254239</c:v>
                </c:pt>
                <c:pt idx="40">
                  <c:v>0.66666666666666663</c:v>
                </c:pt>
                <c:pt idx="41">
                  <c:v>0.67213114754098358</c:v>
                </c:pt>
                <c:pt idx="42">
                  <c:v>0.67741935483870963</c:v>
                </c:pt>
                <c:pt idx="43">
                  <c:v>0.68253968253968256</c:v>
                </c:pt>
                <c:pt idx="44">
                  <c:v>0.6875</c:v>
                </c:pt>
                <c:pt idx="45">
                  <c:v>0.69230769230769229</c:v>
                </c:pt>
                <c:pt idx="46">
                  <c:v>0.69696969696969702</c:v>
                </c:pt>
                <c:pt idx="47">
                  <c:v>0.70149253731343286</c:v>
                </c:pt>
                <c:pt idx="48">
                  <c:v>0.70588235294117652</c:v>
                </c:pt>
                <c:pt idx="49">
                  <c:v>0.71014492753623193</c:v>
                </c:pt>
                <c:pt idx="50">
                  <c:v>0.7142857142857143</c:v>
                </c:pt>
                <c:pt idx="51">
                  <c:v>0.71830985915492962</c:v>
                </c:pt>
                <c:pt idx="52">
                  <c:v>0.72222222222222221</c:v>
                </c:pt>
                <c:pt idx="53">
                  <c:v>0.72602739726027399</c:v>
                </c:pt>
                <c:pt idx="54">
                  <c:v>0.72972972972972971</c:v>
                </c:pt>
                <c:pt idx="55">
                  <c:v>0.73333333333333328</c:v>
                </c:pt>
                <c:pt idx="56">
                  <c:v>0.73684210526315785</c:v>
                </c:pt>
                <c:pt idx="57">
                  <c:v>0.74025974025974028</c:v>
                </c:pt>
                <c:pt idx="58">
                  <c:v>0.74358974358974361</c:v>
                </c:pt>
                <c:pt idx="59">
                  <c:v>0.74683544303797467</c:v>
                </c:pt>
                <c:pt idx="60">
                  <c:v>0.75</c:v>
                </c:pt>
                <c:pt idx="61">
                  <c:v>0.75308641975308643</c:v>
                </c:pt>
                <c:pt idx="62">
                  <c:v>0.75609756097560976</c:v>
                </c:pt>
                <c:pt idx="63">
                  <c:v>0.75903614457831325</c:v>
                </c:pt>
                <c:pt idx="64">
                  <c:v>0.76190476190476186</c:v>
                </c:pt>
                <c:pt idx="65">
                  <c:v>0.76470588235294112</c:v>
                </c:pt>
                <c:pt idx="66">
                  <c:v>0.76744186046511631</c:v>
                </c:pt>
                <c:pt idx="67">
                  <c:v>0.77011494252873558</c:v>
                </c:pt>
                <c:pt idx="68">
                  <c:v>0.77272727272727271</c:v>
                </c:pt>
                <c:pt idx="69">
                  <c:v>0.7752808988764045</c:v>
                </c:pt>
                <c:pt idx="70">
                  <c:v>0.77777777777777779</c:v>
                </c:pt>
                <c:pt idx="71">
                  <c:v>0.78021978021978022</c:v>
                </c:pt>
                <c:pt idx="72">
                  <c:v>0.78260869565217395</c:v>
                </c:pt>
                <c:pt idx="73">
                  <c:v>0.78494623655913975</c:v>
                </c:pt>
                <c:pt idx="74">
                  <c:v>0.78723404255319152</c:v>
                </c:pt>
                <c:pt idx="75">
                  <c:v>0.78947368421052633</c:v>
                </c:pt>
                <c:pt idx="76">
                  <c:v>0.79166666666666663</c:v>
                </c:pt>
                <c:pt idx="77">
                  <c:v>0.79381443298969068</c:v>
                </c:pt>
                <c:pt idx="78">
                  <c:v>0.79591836734693877</c:v>
                </c:pt>
                <c:pt idx="79">
                  <c:v>0.79797979797979801</c:v>
                </c:pt>
                <c:pt idx="80">
                  <c:v>0.8</c:v>
                </c:pt>
                <c:pt idx="81">
                  <c:v>0.80198019801980203</c:v>
                </c:pt>
                <c:pt idx="82">
                  <c:v>0.80392156862745101</c:v>
                </c:pt>
                <c:pt idx="83">
                  <c:v>0.80582524271844658</c:v>
                </c:pt>
                <c:pt idx="84">
                  <c:v>0.80769230769230771</c:v>
                </c:pt>
                <c:pt idx="85">
                  <c:v>0.80952380952380953</c:v>
                </c:pt>
                <c:pt idx="86">
                  <c:v>0.81132075471698117</c:v>
                </c:pt>
                <c:pt idx="87">
                  <c:v>0.81308411214953269</c:v>
                </c:pt>
                <c:pt idx="88">
                  <c:v>0.81481481481481477</c:v>
                </c:pt>
                <c:pt idx="89">
                  <c:v>0.8165137614678899</c:v>
                </c:pt>
                <c:pt idx="90">
                  <c:v>0.81818181818181823</c:v>
                </c:pt>
                <c:pt idx="91">
                  <c:v>0.81981981981981977</c:v>
                </c:pt>
                <c:pt idx="92">
                  <c:v>0.8214285714285714</c:v>
                </c:pt>
                <c:pt idx="93">
                  <c:v>0.82300884955752207</c:v>
                </c:pt>
                <c:pt idx="94">
                  <c:v>0.82456140350877194</c:v>
                </c:pt>
                <c:pt idx="95">
                  <c:v>0.82608695652173914</c:v>
                </c:pt>
                <c:pt idx="96">
                  <c:v>0.82758620689655171</c:v>
                </c:pt>
                <c:pt idx="97">
                  <c:v>0.82905982905982911</c:v>
                </c:pt>
                <c:pt idx="98">
                  <c:v>0.83050847457627119</c:v>
                </c:pt>
                <c:pt idx="99">
                  <c:v>0.83193277310924374</c:v>
                </c:pt>
                <c:pt idx="100">
                  <c:v>0.83333333333333337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44B-47A1-9DD5-092122E511B3}"/>
            </c:ext>
          </c:extLst>
        </c:ser>
        <c:ser>
          <c:idx val="2"/>
          <c:order val="2"/>
          <c:tx>
            <c:strRef>
              <c:f>Sheet2!$L$5</c:f>
              <c:strCache>
                <c:ptCount val="1"/>
                <c:pt idx="0">
                  <c:v>noncompetitive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Sheet2!$I$6:$I$106</c:f>
              <c:numCache>
                <c:formatCode>General</c:formatCode>
                <c:ptCount val="1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</c:numCache>
            </c:numRef>
          </c:xVal>
          <c:yVal>
            <c:numRef>
              <c:f>Sheet2!$L$6:$L$106</c:f>
              <c:numCache>
                <c:formatCode>General</c:formatCode>
                <c:ptCount val="101"/>
                <c:pt idx="0">
                  <c:v>0</c:v>
                </c:pt>
                <c:pt idx="1">
                  <c:v>4.5454545454545456E-2</c:v>
                </c:pt>
                <c:pt idx="2">
                  <c:v>8.3333333333333329E-2</c:v>
                </c:pt>
                <c:pt idx="3">
                  <c:v>0.11538461538461539</c:v>
                </c:pt>
                <c:pt idx="4">
                  <c:v>0.14285714285714285</c:v>
                </c:pt>
                <c:pt idx="5">
                  <c:v>0.16666666666666666</c:v>
                </c:pt>
                <c:pt idx="6">
                  <c:v>0.1875</c:v>
                </c:pt>
                <c:pt idx="7">
                  <c:v>0.20588235294117646</c:v>
                </c:pt>
                <c:pt idx="8">
                  <c:v>0.22222222222222221</c:v>
                </c:pt>
                <c:pt idx="9">
                  <c:v>0.23684210526315788</c:v>
                </c:pt>
                <c:pt idx="10">
                  <c:v>0.25</c:v>
                </c:pt>
                <c:pt idx="11">
                  <c:v>0.26190476190476192</c:v>
                </c:pt>
                <c:pt idx="12">
                  <c:v>0.27272727272727271</c:v>
                </c:pt>
                <c:pt idx="13">
                  <c:v>0.28260869565217389</c:v>
                </c:pt>
                <c:pt idx="14">
                  <c:v>0.29166666666666669</c:v>
                </c:pt>
                <c:pt idx="15">
                  <c:v>0.3</c:v>
                </c:pt>
                <c:pt idx="16">
                  <c:v>0.30769230769230771</c:v>
                </c:pt>
                <c:pt idx="17">
                  <c:v>0.31481481481481483</c:v>
                </c:pt>
                <c:pt idx="18">
                  <c:v>0.32142857142857145</c:v>
                </c:pt>
                <c:pt idx="19">
                  <c:v>0.32758620689655171</c:v>
                </c:pt>
                <c:pt idx="20">
                  <c:v>0.33333333333333331</c:v>
                </c:pt>
                <c:pt idx="21">
                  <c:v>0.33870967741935482</c:v>
                </c:pt>
                <c:pt idx="22">
                  <c:v>0.34375</c:v>
                </c:pt>
                <c:pt idx="23">
                  <c:v>0.34848484848484851</c:v>
                </c:pt>
                <c:pt idx="24">
                  <c:v>0.35294117647058826</c:v>
                </c:pt>
                <c:pt idx="25">
                  <c:v>0.35714285714285715</c:v>
                </c:pt>
                <c:pt idx="26">
                  <c:v>0.3611111111111111</c:v>
                </c:pt>
                <c:pt idx="27">
                  <c:v>0.36486486486486486</c:v>
                </c:pt>
                <c:pt idx="28">
                  <c:v>0.36842105263157893</c:v>
                </c:pt>
                <c:pt idx="29">
                  <c:v>0.37179487179487181</c:v>
                </c:pt>
                <c:pt idx="30">
                  <c:v>0.375</c:v>
                </c:pt>
                <c:pt idx="31">
                  <c:v>0.37804878048780488</c:v>
                </c:pt>
                <c:pt idx="32">
                  <c:v>0.38095238095238093</c:v>
                </c:pt>
                <c:pt idx="33">
                  <c:v>0.38372093023255816</c:v>
                </c:pt>
                <c:pt idx="34">
                  <c:v>0.38636363636363635</c:v>
                </c:pt>
                <c:pt idx="35">
                  <c:v>0.3888888888888889</c:v>
                </c:pt>
                <c:pt idx="36">
                  <c:v>0.39130434782608697</c:v>
                </c:pt>
                <c:pt idx="37">
                  <c:v>0.39361702127659576</c:v>
                </c:pt>
                <c:pt idx="38">
                  <c:v>0.39583333333333331</c:v>
                </c:pt>
                <c:pt idx="39">
                  <c:v>0.39795918367346939</c:v>
                </c:pt>
                <c:pt idx="40">
                  <c:v>0.4</c:v>
                </c:pt>
                <c:pt idx="41">
                  <c:v>0.40196078431372551</c:v>
                </c:pt>
                <c:pt idx="42">
                  <c:v>0.40384615384615385</c:v>
                </c:pt>
                <c:pt idx="43">
                  <c:v>0.40566037735849059</c:v>
                </c:pt>
                <c:pt idx="44">
                  <c:v>0.40740740740740738</c:v>
                </c:pt>
                <c:pt idx="45">
                  <c:v>0.40909090909090912</c:v>
                </c:pt>
                <c:pt idx="46">
                  <c:v>0.4107142857142857</c:v>
                </c:pt>
                <c:pt idx="47">
                  <c:v>0.41228070175438597</c:v>
                </c:pt>
                <c:pt idx="48">
                  <c:v>0.41379310344827586</c:v>
                </c:pt>
                <c:pt idx="49">
                  <c:v>0.4152542372881356</c:v>
                </c:pt>
                <c:pt idx="50">
                  <c:v>0.41666666666666669</c:v>
                </c:pt>
                <c:pt idx="51">
                  <c:v>0.41803278688524592</c:v>
                </c:pt>
                <c:pt idx="52">
                  <c:v>0.41935483870967744</c:v>
                </c:pt>
                <c:pt idx="53">
                  <c:v>0.42063492063492064</c:v>
                </c:pt>
                <c:pt idx="54">
                  <c:v>0.421875</c:v>
                </c:pt>
                <c:pt idx="55">
                  <c:v>0.42307692307692307</c:v>
                </c:pt>
                <c:pt idx="56">
                  <c:v>0.42424242424242425</c:v>
                </c:pt>
                <c:pt idx="57">
                  <c:v>0.42537313432835822</c:v>
                </c:pt>
                <c:pt idx="58">
                  <c:v>0.4264705882352941</c:v>
                </c:pt>
                <c:pt idx="59">
                  <c:v>0.42753623188405798</c:v>
                </c:pt>
                <c:pt idx="60">
                  <c:v>0.42857142857142855</c:v>
                </c:pt>
                <c:pt idx="61">
                  <c:v>0.42957746478873238</c:v>
                </c:pt>
                <c:pt idx="62">
                  <c:v>0.43055555555555558</c:v>
                </c:pt>
                <c:pt idx="63">
                  <c:v>0.4315068493150685</c:v>
                </c:pt>
                <c:pt idx="64">
                  <c:v>0.43243243243243246</c:v>
                </c:pt>
                <c:pt idx="65">
                  <c:v>0.43333333333333335</c:v>
                </c:pt>
                <c:pt idx="66">
                  <c:v>0.43421052631578949</c:v>
                </c:pt>
                <c:pt idx="67">
                  <c:v>0.43506493506493504</c:v>
                </c:pt>
                <c:pt idx="68">
                  <c:v>0.4358974358974359</c:v>
                </c:pt>
                <c:pt idx="69">
                  <c:v>0.43670886075949367</c:v>
                </c:pt>
                <c:pt idx="70">
                  <c:v>0.4375</c:v>
                </c:pt>
                <c:pt idx="71">
                  <c:v>0.43827160493827161</c:v>
                </c:pt>
                <c:pt idx="72">
                  <c:v>0.43902439024390244</c:v>
                </c:pt>
                <c:pt idx="73">
                  <c:v>0.43975903614457829</c:v>
                </c:pt>
                <c:pt idx="74">
                  <c:v>0.44047619047619047</c:v>
                </c:pt>
                <c:pt idx="75">
                  <c:v>0.44117647058823528</c:v>
                </c:pt>
                <c:pt idx="76">
                  <c:v>0.44186046511627908</c:v>
                </c:pt>
                <c:pt idx="77">
                  <c:v>0.44252873563218392</c:v>
                </c:pt>
                <c:pt idx="78">
                  <c:v>0.44318181818181818</c:v>
                </c:pt>
                <c:pt idx="79">
                  <c:v>0.4438202247191011</c:v>
                </c:pt>
                <c:pt idx="80">
                  <c:v>0.44444444444444442</c:v>
                </c:pt>
                <c:pt idx="81">
                  <c:v>0.44505494505494503</c:v>
                </c:pt>
                <c:pt idx="82">
                  <c:v>0.44565217391304346</c:v>
                </c:pt>
                <c:pt idx="83">
                  <c:v>0.44623655913978494</c:v>
                </c:pt>
                <c:pt idx="84">
                  <c:v>0.44680851063829785</c:v>
                </c:pt>
                <c:pt idx="85">
                  <c:v>0.44736842105263158</c:v>
                </c:pt>
                <c:pt idx="86">
                  <c:v>0.44791666666666669</c:v>
                </c:pt>
                <c:pt idx="87">
                  <c:v>0.4484536082474227</c:v>
                </c:pt>
                <c:pt idx="88">
                  <c:v>0.44897959183673469</c:v>
                </c:pt>
                <c:pt idx="89">
                  <c:v>0.4494949494949495</c:v>
                </c:pt>
                <c:pt idx="90">
                  <c:v>0.45</c:v>
                </c:pt>
                <c:pt idx="91">
                  <c:v>0.45049504950495051</c:v>
                </c:pt>
                <c:pt idx="92">
                  <c:v>0.45098039215686275</c:v>
                </c:pt>
                <c:pt idx="93">
                  <c:v>0.45145631067961167</c:v>
                </c:pt>
                <c:pt idx="94">
                  <c:v>0.45192307692307693</c:v>
                </c:pt>
                <c:pt idx="95">
                  <c:v>0.45238095238095238</c:v>
                </c:pt>
                <c:pt idx="96">
                  <c:v>0.45283018867924529</c:v>
                </c:pt>
                <c:pt idx="97">
                  <c:v>0.45327102803738317</c:v>
                </c:pt>
                <c:pt idx="98">
                  <c:v>0.45370370370370372</c:v>
                </c:pt>
                <c:pt idx="99">
                  <c:v>0.45412844036697247</c:v>
                </c:pt>
                <c:pt idx="100">
                  <c:v>0.45454545454545453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44B-47A1-9DD5-092122E511B3}"/>
            </c:ext>
          </c:extLst>
        </c:ser>
        <c:ser>
          <c:idx val="3"/>
          <c:order val="3"/>
          <c:tx>
            <c:strRef>
              <c:f>Sheet2!$M$5</c:f>
              <c:strCache>
                <c:ptCount val="1"/>
                <c:pt idx="0">
                  <c:v>uncompetitive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Sheet2!$I$6:$I$106</c:f>
              <c:numCache>
                <c:formatCode>General</c:formatCode>
                <c:ptCount val="1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</c:numCache>
            </c:numRef>
          </c:xVal>
          <c:yVal>
            <c:numRef>
              <c:f>Sheet2!$M$6:$M$106</c:f>
              <c:numCache>
                <c:formatCode>General</c:formatCode>
                <c:ptCount val="101"/>
                <c:pt idx="0">
                  <c:v>0</c:v>
                </c:pt>
                <c:pt idx="1">
                  <c:v>8.3333333333333329E-2</c:v>
                </c:pt>
                <c:pt idx="2">
                  <c:v>0.14285714285714285</c:v>
                </c:pt>
                <c:pt idx="3">
                  <c:v>0.1875</c:v>
                </c:pt>
                <c:pt idx="4">
                  <c:v>0.22222222222222221</c:v>
                </c:pt>
                <c:pt idx="5">
                  <c:v>0.25</c:v>
                </c:pt>
                <c:pt idx="6">
                  <c:v>0.27272727272727271</c:v>
                </c:pt>
                <c:pt idx="7">
                  <c:v>0.29166666666666669</c:v>
                </c:pt>
                <c:pt idx="8">
                  <c:v>0.30769230769230771</c:v>
                </c:pt>
                <c:pt idx="9">
                  <c:v>0.32142857142857145</c:v>
                </c:pt>
                <c:pt idx="10">
                  <c:v>0.33333333333333331</c:v>
                </c:pt>
                <c:pt idx="11">
                  <c:v>0.34375</c:v>
                </c:pt>
                <c:pt idx="12">
                  <c:v>0.35294117647058826</c:v>
                </c:pt>
                <c:pt idx="13">
                  <c:v>0.3611111111111111</c:v>
                </c:pt>
                <c:pt idx="14">
                  <c:v>0.36842105263157893</c:v>
                </c:pt>
                <c:pt idx="15">
                  <c:v>0.375</c:v>
                </c:pt>
                <c:pt idx="16">
                  <c:v>0.38095238095238093</c:v>
                </c:pt>
                <c:pt idx="17">
                  <c:v>0.38636363636363635</c:v>
                </c:pt>
                <c:pt idx="18">
                  <c:v>0.39130434782608697</c:v>
                </c:pt>
                <c:pt idx="19">
                  <c:v>0.39583333333333331</c:v>
                </c:pt>
                <c:pt idx="20">
                  <c:v>0.4</c:v>
                </c:pt>
                <c:pt idx="21">
                  <c:v>0.40384615384615385</c:v>
                </c:pt>
                <c:pt idx="22">
                  <c:v>0.40740740740740738</c:v>
                </c:pt>
                <c:pt idx="23">
                  <c:v>0.4107142857142857</c:v>
                </c:pt>
                <c:pt idx="24">
                  <c:v>0.41379310344827586</c:v>
                </c:pt>
                <c:pt idx="25">
                  <c:v>0.41666666666666669</c:v>
                </c:pt>
                <c:pt idx="26">
                  <c:v>0.41935483870967744</c:v>
                </c:pt>
                <c:pt idx="27">
                  <c:v>0.421875</c:v>
                </c:pt>
                <c:pt idx="28">
                  <c:v>0.42424242424242425</c:v>
                </c:pt>
                <c:pt idx="29">
                  <c:v>0.4264705882352941</c:v>
                </c:pt>
                <c:pt idx="30">
                  <c:v>0.42857142857142855</c:v>
                </c:pt>
                <c:pt idx="31">
                  <c:v>0.43055555555555558</c:v>
                </c:pt>
                <c:pt idx="32">
                  <c:v>0.43243243243243246</c:v>
                </c:pt>
                <c:pt idx="33">
                  <c:v>0.43421052631578949</c:v>
                </c:pt>
                <c:pt idx="34">
                  <c:v>0.4358974358974359</c:v>
                </c:pt>
                <c:pt idx="35">
                  <c:v>0.4375</c:v>
                </c:pt>
                <c:pt idx="36">
                  <c:v>0.43902439024390244</c:v>
                </c:pt>
                <c:pt idx="37">
                  <c:v>0.44047619047619047</c:v>
                </c:pt>
                <c:pt idx="38">
                  <c:v>0.44186046511627908</c:v>
                </c:pt>
                <c:pt idx="39">
                  <c:v>0.44318181818181818</c:v>
                </c:pt>
                <c:pt idx="40">
                  <c:v>0.44444444444444442</c:v>
                </c:pt>
                <c:pt idx="41">
                  <c:v>0.44565217391304346</c:v>
                </c:pt>
                <c:pt idx="42">
                  <c:v>0.44680851063829785</c:v>
                </c:pt>
                <c:pt idx="43">
                  <c:v>0.44791666666666669</c:v>
                </c:pt>
                <c:pt idx="44">
                  <c:v>0.44897959183673469</c:v>
                </c:pt>
                <c:pt idx="45">
                  <c:v>0.45</c:v>
                </c:pt>
                <c:pt idx="46">
                  <c:v>0.45098039215686275</c:v>
                </c:pt>
                <c:pt idx="47">
                  <c:v>0.45192307692307693</c:v>
                </c:pt>
                <c:pt idx="48">
                  <c:v>0.45283018867924529</c:v>
                </c:pt>
                <c:pt idx="49">
                  <c:v>0.45370370370370372</c:v>
                </c:pt>
                <c:pt idx="50">
                  <c:v>0.45454545454545453</c:v>
                </c:pt>
                <c:pt idx="51">
                  <c:v>0.45535714285714285</c:v>
                </c:pt>
                <c:pt idx="52">
                  <c:v>0.45614035087719296</c:v>
                </c:pt>
                <c:pt idx="53">
                  <c:v>0.45689655172413796</c:v>
                </c:pt>
                <c:pt idx="54">
                  <c:v>0.4576271186440678</c:v>
                </c:pt>
                <c:pt idx="55">
                  <c:v>0.45833333333333331</c:v>
                </c:pt>
                <c:pt idx="56">
                  <c:v>0.45901639344262296</c:v>
                </c:pt>
                <c:pt idx="57">
                  <c:v>0.45967741935483869</c:v>
                </c:pt>
                <c:pt idx="58">
                  <c:v>0.46031746031746029</c:v>
                </c:pt>
                <c:pt idx="59">
                  <c:v>0.4609375</c:v>
                </c:pt>
                <c:pt idx="60">
                  <c:v>0.46153846153846156</c:v>
                </c:pt>
                <c:pt idx="61">
                  <c:v>0.4621212121212121</c:v>
                </c:pt>
                <c:pt idx="62">
                  <c:v>0.46268656716417911</c:v>
                </c:pt>
                <c:pt idx="63">
                  <c:v>0.46323529411764708</c:v>
                </c:pt>
                <c:pt idx="64">
                  <c:v>0.46376811594202899</c:v>
                </c:pt>
                <c:pt idx="65">
                  <c:v>0.4642857142857143</c:v>
                </c:pt>
                <c:pt idx="66">
                  <c:v>0.46478873239436619</c:v>
                </c:pt>
                <c:pt idx="67">
                  <c:v>0.46527777777777779</c:v>
                </c:pt>
                <c:pt idx="68">
                  <c:v>0.46575342465753422</c:v>
                </c:pt>
                <c:pt idx="69">
                  <c:v>0.46621621621621623</c:v>
                </c:pt>
                <c:pt idx="70">
                  <c:v>0.46666666666666667</c:v>
                </c:pt>
                <c:pt idx="71">
                  <c:v>0.46710526315789475</c:v>
                </c:pt>
                <c:pt idx="72">
                  <c:v>0.46753246753246752</c:v>
                </c:pt>
                <c:pt idx="73">
                  <c:v>0.46794871794871795</c:v>
                </c:pt>
                <c:pt idx="74">
                  <c:v>0.46835443037974683</c:v>
                </c:pt>
                <c:pt idx="75">
                  <c:v>0.46875</c:v>
                </c:pt>
                <c:pt idx="76">
                  <c:v>0.46913580246913578</c:v>
                </c:pt>
                <c:pt idx="77">
                  <c:v>0.46951219512195119</c:v>
                </c:pt>
                <c:pt idx="78">
                  <c:v>0.46987951807228917</c:v>
                </c:pt>
                <c:pt idx="79">
                  <c:v>0.47023809523809523</c:v>
                </c:pt>
                <c:pt idx="80">
                  <c:v>0.47058823529411764</c:v>
                </c:pt>
                <c:pt idx="81">
                  <c:v>0.47093023255813954</c:v>
                </c:pt>
                <c:pt idx="82">
                  <c:v>0.47126436781609193</c:v>
                </c:pt>
                <c:pt idx="83">
                  <c:v>0.47159090909090912</c:v>
                </c:pt>
                <c:pt idx="84">
                  <c:v>0.47191011235955055</c:v>
                </c:pt>
                <c:pt idx="85">
                  <c:v>0.47222222222222221</c:v>
                </c:pt>
                <c:pt idx="86">
                  <c:v>0.47252747252747251</c:v>
                </c:pt>
                <c:pt idx="87">
                  <c:v>0.47282608695652173</c:v>
                </c:pt>
                <c:pt idx="88">
                  <c:v>0.4731182795698925</c:v>
                </c:pt>
                <c:pt idx="89">
                  <c:v>0.47340425531914893</c:v>
                </c:pt>
                <c:pt idx="90">
                  <c:v>0.47368421052631576</c:v>
                </c:pt>
                <c:pt idx="91">
                  <c:v>0.47395833333333331</c:v>
                </c:pt>
                <c:pt idx="92">
                  <c:v>0.47422680412371132</c:v>
                </c:pt>
                <c:pt idx="93">
                  <c:v>0.47448979591836737</c:v>
                </c:pt>
                <c:pt idx="94">
                  <c:v>0.47474747474747475</c:v>
                </c:pt>
                <c:pt idx="95">
                  <c:v>0.47499999999999998</c:v>
                </c:pt>
                <c:pt idx="96">
                  <c:v>0.47524752475247523</c:v>
                </c:pt>
                <c:pt idx="97">
                  <c:v>0.47549019607843135</c:v>
                </c:pt>
                <c:pt idx="98">
                  <c:v>0.47572815533980584</c:v>
                </c:pt>
                <c:pt idx="99">
                  <c:v>0.47596153846153844</c:v>
                </c:pt>
                <c:pt idx="100">
                  <c:v>0.47619047619047616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244B-47A1-9DD5-092122E511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16755856"/>
        <c:axId val="944339144"/>
      </c:scatterChart>
      <c:valAx>
        <c:axId val="716755856"/>
        <c:scaling>
          <c:orientation val="minMax"/>
          <c:max val="105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4339144"/>
        <c:crosses val="autoZero"/>
        <c:crossBetween val="midCat"/>
      </c:valAx>
      <c:valAx>
        <c:axId val="944339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675585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BCEE9BF8-888B-49BE-8BC2-2886EC9040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892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F9F57-1942-4C8A-8874-A222AFB7549A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61BE4B-B66C-438A-B17B-B6F4A64B5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63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Chassagnole</a:t>
            </a:r>
            <a:r>
              <a:rPr lang="en-US" dirty="0"/>
              <a:t>, C., et al, </a:t>
            </a:r>
            <a:r>
              <a:rPr lang="en-US" dirty="0" err="1"/>
              <a:t>Biochem</a:t>
            </a:r>
            <a:r>
              <a:rPr lang="en-US" dirty="0"/>
              <a:t> J, </a:t>
            </a:r>
            <a:r>
              <a:rPr lang="en-US" b="1" dirty="0"/>
              <a:t>356</a:t>
            </a:r>
            <a:r>
              <a:rPr lang="en-US" b="0" dirty="0"/>
              <a:t>:415</a:t>
            </a:r>
            <a:r>
              <a:rPr lang="en-US" b="0" baseline="0" dirty="0"/>
              <a:t> (2001)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1BE4B-B66C-438A-B17B-B6F4A64B5D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870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1BE4B-B66C-438A-B17B-B6F4A64B5D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133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Chassagnole</a:t>
            </a:r>
            <a:r>
              <a:rPr lang="en-US" dirty="0"/>
              <a:t>, C., et al, </a:t>
            </a:r>
            <a:r>
              <a:rPr lang="en-US" dirty="0" err="1"/>
              <a:t>Biochem</a:t>
            </a:r>
            <a:r>
              <a:rPr lang="en-US" dirty="0"/>
              <a:t> J, </a:t>
            </a:r>
            <a:r>
              <a:rPr lang="en-US" b="1" dirty="0"/>
              <a:t>356</a:t>
            </a:r>
            <a:r>
              <a:rPr lang="en-US" b="0" dirty="0"/>
              <a:t>:415</a:t>
            </a:r>
            <a:r>
              <a:rPr lang="en-US" b="0" baseline="0" dirty="0"/>
              <a:t> (2001)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1BE4B-B66C-438A-B17B-B6F4A64B5D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318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Chassagnole</a:t>
            </a:r>
            <a:r>
              <a:rPr lang="en-US" dirty="0"/>
              <a:t>, C., et al, </a:t>
            </a:r>
            <a:r>
              <a:rPr lang="en-US" dirty="0" err="1"/>
              <a:t>Biochem</a:t>
            </a:r>
            <a:r>
              <a:rPr lang="en-US" dirty="0"/>
              <a:t> J, </a:t>
            </a:r>
            <a:r>
              <a:rPr lang="en-US" b="1" dirty="0"/>
              <a:t>356</a:t>
            </a:r>
            <a:r>
              <a:rPr lang="en-US" b="0" dirty="0"/>
              <a:t>:415</a:t>
            </a:r>
            <a:r>
              <a:rPr lang="en-US" b="0" baseline="0" dirty="0"/>
              <a:t> (2001)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1BE4B-B66C-438A-B17B-B6F4A64B5D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870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MTX shows 1000-fold higher affinity to Dihydrofolate reductase (DHFR)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61BE4B-B66C-438A-B17B-B6F4A64B5D6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811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5C0200-0A4C-4F53-9AED-6E5AE8860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933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E9218-C2E9-42F5-B3DA-AC5A671B18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005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76200"/>
            <a:ext cx="2095500" cy="6019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134100" cy="6019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5A86B-85B2-4CAA-ADE4-8831EE4344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550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76200" y="76200"/>
            <a:ext cx="8382000" cy="601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5CE12-0DC6-4D4E-A8FE-DB45323E36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78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996FF-A34A-4574-8839-36B25C5E55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011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30267-E4C5-4C23-BDC5-7017C68169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7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FB7DC-7193-4BB8-8BB2-ECC6763FAB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22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6CDEB-95C6-48CA-808E-2C268A5B4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104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EA3FE-BF6E-4F41-BAA9-6D39EB1F34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799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E6818-FB5B-43F1-A591-6D13E3C51C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42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34177-23EB-4272-A438-3FC98EA362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14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FC771-780A-4890-9074-23DF1684BC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809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EEBF877-B4F1-419C-ACCF-06386E2228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12500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50000"/>
        <a:buFont typeface="Wingdings" pitchFamily="2" charset="2"/>
        <a:buChar char="£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oleObject" Target="../embeddings/oleObject3.bin"/><Relationship Id="rId12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11" Type="http://schemas.openxmlformats.org/officeDocument/2006/relationships/oleObject" Target="../embeddings/oleObject2.bin"/><Relationship Id="rId5" Type="http://schemas.openxmlformats.org/officeDocument/2006/relationships/image" Target="../media/image9.png"/><Relationship Id="rId15" Type="http://schemas.openxmlformats.org/officeDocument/2006/relationships/image" Target="../media/image4.tiff"/><Relationship Id="rId10" Type="http://schemas.openxmlformats.org/officeDocument/2006/relationships/image" Target="../media/image1.wmf"/><Relationship Id="rId9" Type="http://schemas.openxmlformats.org/officeDocument/2006/relationships/oleObject" Target="../embeddings/oleObject1.bin"/><Relationship Id="rId1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8.emf"/><Relationship Id="rId7" Type="http://schemas.openxmlformats.org/officeDocument/2006/relationships/image" Target="../media/image18.png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11" Type="http://schemas.openxmlformats.org/officeDocument/2006/relationships/image" Target="../media/image19.TIF"/><Relationship Id="rId5" Type="http://schemas.openxmlformats.org/officeDocument/2006/relationships/image" Target="../media/image160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tiff"/><Relationship Id="rId4" Type="http://schemas.openxmlformats.org/officeDocument/2006/relationships/image" Target="../media/image3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tiff"/><Relationship Id="rId3" Type="http://schemas.openxmlformats.org/officeDocument/2006/relationships/image" Target="../media/image40.wmf"/><Relationship Id="rId7" Type="http://schemas.openxmlformats.org/officeDocument/2006/relationships/image" Target="../media/image43.png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wmf"/><Relationship Id="rId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tiff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5A533A-54DE-3CB1-EB6C-50D580F23B77}"/>
              </a:ext>
            </a:extLst>
          </p:cNvPr>
          <p:cNvSpPr txBox="1"/>
          <p:nvPr/>
        </p:nvSpPr>
        <p:spPr>
          <a:xfrm>
            <a:off x="228600" y="228600"/>
            <a:ext cx="4481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Unimolecular, irreversible reaction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83F6832-828C-8AFC-F42A-2F98E09DE77E}"/>
                  </a:ext>
                </a:extLst>
              </p:cNvPr>
              <p:cNvSpPr txBox="1"/>
              <p:nvPr/>
            </p:nvSpPr>
            <p:spPr>
              <a:xfrm>
                <a:off x="1733318" y="801329"/>
                <a:ext cx="1447800" cy="6057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𝐴</m:t>
                      </m:r>
                      <m:groupChr>
                        <m:groupChrPr>
                          <m:chr m:val="→"/>
                          <m:vertJc m:val="bot"/>
                          <m:ctrlPr>
                            <a:rPr kumimoji="0" lang="en-US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836967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groupChrPr>
                        <m:e>
                          <m:r>
                            <a:rPr kumimoji="0" lang="en-US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 </m:t>
                          </m:r>
                          <m:r>
                            <a:rPr kumimoji="0" lang="en-US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𝑘</m:t>
                          </m:r>
                          <m:r>
                            <a:rPr kumimoji="0" lang="en-US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 </m:t>
                          </m:r>
                        </m:e>
                      </m:groupChr>
                      <m:r>
                        <a:rPr kumimoji="0" lang="en-US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𝐵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83F6832-828C-8AFC-F42A-2F98E09DE7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3318" y="801329"/>
                <a:ext cx="1447800" cy="6057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0" name="Group 29">
            <a:extLst>
              <a:ext uri="{FF2B5EF4-FFF2-40B4-BE49-F238E27FC236}">
                <a16:creationId xmlns:a16="http://schemas.microsoft.com/office/drawing/2014/main" id="{E64E9C72-271C-F800-4D86-08B82AA28BDC}"/>
              </a:ext>
            </a:extLst>
          </p:cNvPr>
          <p:cNvGrpSpPr/>
          <p:nvPr/>
        </p:nvGrpSpPr>
        <p:grpSpPr>
          <a:xfrm>
            <a:off x="196645" y="2209800"/>
            <a:ext cx="4293676" cy="1597746"/>
            <a:chOff x="196645" y="2209800"/>
            <a:chExt cx="4293676" cy="159774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A4B213E-921E-982F-68D6-4C6BD4B515C4}"/>
                </a:ext>
              </a:extLst>
            </p:cNvPr>
            <p:cNvSpPr txBox="1"/>
            <p:nvPr/>
          </p:nvSpPr>
          <p:spPr>
            <a:xfrm>
              <a:off x="196645" y="2209800"/>
              <a:ext cx="42936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+mn-cs"/>
                </a:rPr>
                <a:t>Unimolecular, reversible reaction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07768D2-0604-EEFE-0042-22D0BD91166D}"/>
                    </a:ext>
                  </a:extLst>
                </p:cNvPr>
                <p:cNvSpPr txBox="1"/>
                <p:nvPr/>
              </p:nvSpPr>
              <p:spPr>
                <a:xfrm>
                  <a:off x="1614421" y="2686213"/>
                  <a:ext cx="1709583" cy="112133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</m:t>
                        </m:r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836967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mPr>
                          <m:mr>
                            <m:e>
                              <m:groupChr>
                                <m:groupChrPr>
                                  <m:chr m:val="→"/>
                                  <m:vertJc m:val="bot"/>
                                  <m:ctrlPr>
                                    <a:rPr kumimoji="0" 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836967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groupChrPr>
                                <m:e>
                                  <m:r>
                                    <a:rPr kumimoji="0" lang="en-US" sz="24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 </m:t>
                                  </m:r>
                                  <m:sSub>
                                    <m:sSubPr>
                                      <m:ctrlPr>
                                        <a:rPr kumimoji="0" 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836967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𝑘</m:t>
                                      </m:r>
                                    </m:e>
                                    <m:sub>
                                      <m:r>
                                        <a:rPr kumimoji="0" lang="en-US" sz="24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kumimoji="0" lang="en-US" sz="24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 </m:t>
                                  </m:r>
                                </m:e>
                              </m:groupChr>
                            </m:e>
                          </m:mr>
                          <m:mr>
                            <m:e>
                              <m:groupChr>
                                <m:groupChrPr>
                                  <m:chr m:val="←"/>
                                  <m:pos m:val="top"/>
                                  <m:ctrlPr>
                                    <a:rPr kumimoji="0" 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836967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groupChrPr>
                                <m:e>
                                  <m:r>
                                    <a:rPr kumimoji="0" lang="en-US" sz="24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 </m:t>
                                  </m:r>
                                  <m:sSub>
                                    <m:sSubPr>
                                      <m:ctrlPr>
                                        <a:rPr kumimoji="0" 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836967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𝑘</m:t>
                                      </m:r>
                                    </m:e>
                                    <m:sub>
                                      <m:r>
                                        <a:rPr kumimoji="0" lang="en-US" sz="24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−1</m:t>
                                      </m:r>
                                    </m:sub>
                                  </m:sSub>
                                  <m:r>
                                    <a:rPr kumimoji="0" lang="en-US" sz="24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 </m:t>
                                  </m:r>
                                </m:e>
                              </m:groupChr>
                            </m:e>
                          </m:mr>
                        </m:m>
                        <m: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𝐵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07768D2-0604-EEFE-0042-22D0BD91166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14421" y="2686213"/>
                  <a:ext cx="1709583" cy="112133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120" name="Group 5119">
            <a:extLst>
              <a:ext uri="{FF2B5EF4-FFF2-40B4-BE49-F238E27FC236}">
                <a16:creationId xmlns:a16="http://schemas.microsoft.com/office/drawing/2014/main" id="{15B71BA3-AE3C-5AC6-C272-4BAF12BA6949}"/>
              </a:ext>
            </a:extLst>
          </p:cNvPr>
          <p:cNvGrpSpPr/>
          <p:nvPr/>
        </p:nvGrpSpPr>
        <p:grpSpPr>
          <a:xfrm>
            <a:off x="196645" y="4419600"/>
            <a:ext cx="4276042" cy="1883333"/>
            <a:chOff x="196645" y="4419600"/>
            <a:chExt cx="4276042" cy="188333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66FDBA8-02F9-C70C-A8EC-EF621E58C877}"/>
                </a:ext>
              </a:extLst>
            </p:cNvPr>
            <p:cNvSpPr txBox="1"/>
            <p:nvPr/>
          </p:nvSpPr>
          <p:spPr>
            <a:xfrm>
              <a:off x="196645" y="4419600"/>
              <a:ext cx="42760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+mn-cs"/>
                </a:rPr>
                <a:t>Bimolecular, reversible reaction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C2B24B1A-A2B0-5DBC-33F4-FB34904F1EDD}"/>
                    </a:ext>
                  </a:extLst>
                </p:cNvPr>
                <p:cNvSpPr txBox="1"/>
                <p:nvPr/>
              </p:nvSpPr>
              <p:spPr>
                <a:xfrm>
                  <a:off x="1371600" y="5181600"/>
                  <a:ext cx="2087424" cy="112133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</m:t>
                        </m:r>
                        <m:r>
                          <a:rPr kumimoji="0" lang="en-US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𝐵</m:t>
                        </m:r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836967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mPr>
                          <m:mr>
                            <m:e>
                              <m:groupChr>
                                <m:groupChrPr>
                                  <m:chr m:val="→"/>
                                  <m:vertJc m:val="bot"/>
                                  <m:ctrlPr>
                                    <a:rPr kumimoji="0" 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836967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groupChrPr>
                                <m:e>
                                  <m:r>
                                    <a:rPr kumimoji="0" lang="en-US" sz="24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 </m:t>
                                  </m:r>
                                  <m:sSub>
                                    <m:sSubPr>
                                      <m:ctrlPr>
                                        <a:rPr kumimoji="0" 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836967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𝑘</m:t>
                                      </m:r>
                                    </m:e>
                                    <m:sub>
                                      <m:r>
                                        <a:rPr kumimoji="0" lang="en-US" sz="24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kumimoji="0" lang="en-US" sz="24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 </m:t>
                                  </m:r>
                                </m:e>
                              </m:groupChr>
                            </m:e>
                          </m:mr>
                          <m:mr>
                            <m:e>
                              <m:groupChr>
                                <m:groupChrPr>
                                  <m:chr m:val="←"/>
                                  <m:pos m:val="top"/>
                                  <m:ctrlPr>
                                    <a:rPr kumimoji="0" 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836967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groupChrPr>
                                <m:e>
                                  <m:r>
                                    <a:rPr kumimoji="0" lang="en-US" sz="24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 </m:t>
                                  </m:r>
                                  <m:sSub>
                                    <m:sSubPr>
                                      <m:ctrlPr>
                                        <a:rPr kumimoji="0" 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836967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𝑘</m:t>
                                      </m:r>
                                    </m:e>
                                    <m:sub>
                                      <m:r>
                                        <a:rPr kumimoji="0" lang="en-US" sz="24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−1</m:t>
                                      </m:r>
                                    </m:sub>
                                  </m:sSub>
                                  <m:r>
                                    <a:rPr kumimoji="0" lang="en-US" sz="24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 </m:t>
                                  </m:r>
                                </m:e>
                              </m:groupChr>
                            </m:e>
                          </m:mr>
                        </m:m>
                        <m: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𝐶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C2B24B1A-A2B0-5DBC-33F4-FB34904F1E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71600" y="5181600"/>
                  <a:ext cx="2087424" cy="1121333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7" name="Rectangle 6">
            <a:extLst>
              <a:ext uri="{FF2B5EF4-FFF2-40B4-BE49-F238E27FC236}">
                <a16:creationId xmlns:a16="http://schemas.microsoft.com/office/drawing/2014/main" id="{33F1C5EF-D33A-55A6-FC60-FE4EB016F8F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648199" y="5249861"/>
            <a:ext cx="123419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B15FF4D-94A9-374E-54E9-D3D8ED7359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76800" y="938897"/>
          <a:ext cx="3597924" cy="614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9" imgW="6539400" imgH="1117440" progId="">
                  <p:embed/>
                </p:oleObj>
              </mc:Choice>
              <mc:Fallback>
                <p:oleObj r:id="rId9" imgW="6539400" imgH="1117440" progId="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B15FF4D-94A9-374E-54E9-D3D8ED7359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76800" y="938897"/>
                        <a:ext cx="3597924" cy="614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559B5F2-6780-3298-A65A-DABB0FAA54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69393" y="2817401"/>
          <a:ext cx="4626647" cy="1235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1" imgW="10983960" imgH="2933280" progId="">
                  <p:embed/>
                </p:oleObj>
              </mc:Choice>
              <mc:Fallback>
                <p:oleObj r:id="rId11" imgW="10983960" imgH="2933280" progId="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559B5F2-6780-3298-A65A-DABB0FAA54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69393" y="2817401"/>
                        <a:ext cx="4626647" cy="12351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6B0684D-FD11-0E99-1644-6F56FA8597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94545" y="4800600"/>
          <a:ext cx="3137688" cy="1943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3" imgW="6869520" imgH="4253760" progId="">
                  <p:embed/>
                </p:oleObj>
              </mc:Choice>
              <mc:Fallback>
                <p:oleObj r:id="rId13" imgW="6869520" imgH="4253760" progId="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6B0684D-FD11-0E99-1644-6F56FA8597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94545" y="4800600"/>
                        <a:ext cx="3137688" cy="1943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A group of math equations&#10;&#10;Description automatically generated">
            <a:extLst>
              <a:ext uri="{FF2B5EF4-FFF2-40B4-BE49-F238E27FC236}">
                <a16:creationId xmlns:a16="http://schemas.microsoft.com/office/drawing/2014/main" id="{C1925E36-0ECD-B829-E06F-F46043F3CE5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34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14400" y="4648200"/>
            <a:ext cx="7696200" cy="1938338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Glycolysis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dirty="0"/>
              <a:t>Multistage process, generating pyruvate which then goes to generate ATP through Krebs cycle or fermentation.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dirty="0"/>
              <a:t>Cells strive to keep [ATP] within reasonable concentrations.</a:t>
            </a:r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938" y="195263"/>
            <a:ext cx="8913812" cy="414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24"/>
          <a:stretch>
            <a:fillRect/>
          </a:stretch>
        </p:blipFill>
        <p:spPr bwMode="auto">
          <a:xfrm>
            <a:off x="53975" y="2047875"/>
            <a:ext cx="9009063" cy="4591050"/>
          </a:xfrm>
          <a:prstGeom prst="rect">
            <a:avLst/>
          </a:prstGeom>
          <a:noFill/>
          <a:ln w="3492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2362200" y="914400"/>
            <a:ext cx="6477000" cy="3429000"/>
            <a:chOff x="2362200" y="914400"/>
            <a:chExt cx="6477000" cy="3429000"/>
          </a:xfrm>
        </p:grpSpPr>
        <p:sp>
          <p:nvSpPr>
            <p:cNvPr id="5" name="TextBox 4"/>
            <p:cNvSpPr txBox="1"/>
            <p:nvPr/>
          </p:nvSpPr>
          <p:spPr>
            <a:xfrm>
              <a:off x="2362200" y="914400"/>
              <a:ext cx="6477000" cy="193833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2D050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dirty="0"/>
                <a:t>Phosphofructokinase</a:t>
              </a:r>
            </a:p>
            <a:p>
              <a:pPr marL="342900" indent="-342900">
                <a:buFont typeface="Arial" pitchFamily="34" charset="0"/>
                <a:buChar char="•"/>
                <a:defRPr/>
              </a:pPr>
              <a:r>
                <a:rPr lang="en-US" dirty="0"/>
                <a:t>Adds a second phosphate to F6-P</a:t>
              </a:r>
            </a:p>
            <a:p>
              <a:pPr marL="342900" indent="-342900">
                <a:buFont typeface="Arial" pitchFamily="34" charset="0"/>
                <a:buChar char="•"/>
                <a:defRPr/>
              </a:pPr>
              <a:r>
                <a:rPr lang="en-US" dirty="0"/>
                <a:t>Uses ATP to produce F1,6-P. </a:t>
              </a:r>
            </a:p>
            <a:p>
              <a:pPr marL="342900" indent="-342900">
                <a:buFont typeface="Arial" pitchFamily="34" charset="0"/>
                <a:buChar char="•"/>
                <a:defRPr/>
              </a:pPr>
              <a:r>
                <a:rPr lang="en-US" dirty="0"/>
                <a:t>Subsequent steps replace and generate new ATP</a:t>
              </a:r>
            </a:p>
            <a:p>
              <a:pPr marL="342900" indent="-342900">
                <a:buFont typeface="Arial" pitchFamily="34" charset="0"/>
                <a:buChar char="•"/>
                <a:defRPr/>
              </a:pPr>
              <a:r>
                <a:rPr lang="en-US" dirty="0"/>
                <a:t>Regulation – ATP is an inhibitor of PFK1</a:t>
              </a:r>
            </a:p>
          </p:txBody>
        </p:sp>
        <p:cxnSp>
          <p:nvCxnSpPr>
            <p:cNvPr id="7" name="Straight Arrow Connector 6"/>
            <p:cNvCxnSpPr/>
            <p:nvPr/>
          </p:nvCxnSpPr>
          <p:spPr>
            <a:xfrm>
              <a:off x="6934200" y="2852738"/>
              <a:ext cx="457200" cy="1490662"/>
            </a:xfrm>
            <a:prstGeom prst="straightConnector1">
              <a:avLst/>
            </a:prstGeom>
            <a:ln w="25400">
              <a:solidFill>
                <a:srgbClr val="92D05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04038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609600"/>
          </a:xfrm>
        </p:spPr>
        <p:txBody>
          <a:bodyPr/>
          <a:lstStyle/>
          <a:p>
            <a:r>
              <a:rPr lang="en-US" dirty="0"/>
              <a:t>Competitive inhibition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24754FB-F6BC-4215-8C28-1A8B40A602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0468381"/>
              </p:ext>
            </p:extLst>
          </p:nvPr>
        </p:nvGraphicFramePr>
        <p:xfrm>
          <a:off x="228600" y="990600"/>
          <a:ext cx="4800600" cy="3478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5942520" imgH="4304520" progId="">
                  <p:embed/>
                </p:oleObj>
              </mc:Choice>
              <mc:Fallback>
                <p:oleObj r:id="rId3" imgW="5942520" imgH="430452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" y="990600"/>
                        <a:ext cx="4800600" cy="34782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Diagram, schematic&#10;&#10;Description automatically generated">
            <a:extLst>
              <a:ext uri="{FF2B5EF4-FFF2-40B4-BE49-F238E27FC236}">
                <a16:creationId xmlns:a16="http://schemas.microsoft.com/office/drawing/2014/main" id="{81103359-1B0D-4BA8-A71A-72B11D8C01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625798"/>
            <a:ext cx="3448904" cy="3686175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00F717F-1888-4CA6-8146-07077230D7BA}"/>
              </a:ext>
            </a:extLst>
          </p:cNvPr>
          <p:cNvCxnSpPr/>
          <p:nvPr/>
        </p:nvCxnSpPr>
        <p:spPr>
          <a:xfrm>
            <a:off x="3733800" y="1143000"/>
            <a:ext cx="838200" cy="0"/>
          </a:xfrm>
          <a:prstGeom prst="straightConnector1">
            <a:avLst/>
          </a:prstGeom>
          <a:ln w="539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F8C0C5D-5F59-4675-8863-8C76109D5A4A}"/>
              </a:ext>
            </a:extLst>
          </p:cNvPr>
          <p:cNvSpPr txBox="1"/>
          <p:nvPr/>
        </p:nvSpPr>
        <p:spPr>
          <a:xfrm>
            <a:off x="4670201" y="912167"/>
            <a:ext cx="3864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+mj-lt"/>
              </a:rPr>
              <a:t>Thymidine / DNA synthesis</a:t>
            </a:r>
          </a:p>
        </p:txBody>
      </p:sp>
    </p:spTree>
    <p:extLst>
      <p:ext uri="{BB962C8B-B14F-4D97-AF65-F5344CB8AC3E}">
        <p14:creationId xmlns:p14="http://schemas.microsoft.com/office/powerpoint/2010/main" val="4143671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diagram of mathematical equations&#10;&#10;Description automatically generated">
            <a:extLst>
              <a:ext uri="{FF2B5EF4-FFF2-40B4-BE49-F238E27FC236}">
                <a16:creationId xmlns:a16="http://schemas.microsoft.com/office/drawing/2014/main" id="{E4631A95-83C7-F84A-4B50-B3A7F12605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609600"/>
          </a:xfrm>
        </p:spPr>
        <p:txBody>
          <a:bodyPr/>
          <a:lstStyle/>
          <a:p>
            <a:r>
              <a:rPr lang="en-US" dirty="0"/>
              <a:t>Competitive inhibition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8400" y="685800"/>
            <a:ext cx="451849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5A0E035-6AB7-42A4-ADD4-01B5501FD446}"/>
                  </a:ext>
                </a:extLst>
              </p:cNvPr>
              <p:cNvSpPr txBox="1"/>
              <p:nvPr/>
            </p:nvSpPr>
            <p:spPr>
              <a:xfrm>
                <a:off x="-677536" y="3476909"/>
                <a:ext cx="4583016" cy="793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𝑑𝑠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𝑠𝑒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5A0E035-6AB7-42A4-ADD4-01B5501FD4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77536" y="3476909"/>
                <a:ext cx="4583016" cy="7935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F6178CB-A077-43F6-A039-7CC9A103ED38}"/>
                  </a:ext>
                </a:extLst>
              </p:cNvPr>
              <p:cNvSpPr txBox="1"/>
              <p:nvPr/>
            </p:nvSpPr>
            <p:spPr>
              <a:xfrm>
                <a:off x="90888" y="5205548"/>
                <a:ext cx="6096000" cy="793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𝑑𝑒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𝑠𝑒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𝑖𝑒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−3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F6178CB-A077-43F6-A039-7CC9A103ED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88" y="5205548"/>
                <a:ext cx="6096000" cy="79355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800724F-E03A-4EB3-8609-0E8EF9BFF078}"/>
                  </a:ext>
                </a:extLst>
              </p:cNvPr>
              <p:cNvSpPr txBox="1"/>
              <p:nvPr/>
            </p:nvSpPr>
            <p:spPr>
              <a:xfrm>
                <a:off x="-779445" y="4338727"/>
                <a:ext cx="4836404" cy="793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𝑑𝑖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𝑖𝑒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−3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800724F-E03A-4EB3-8609-0E8EF9BFF0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79445" y="4338727"/>
                <a:ext cx="4836404" cy="79355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628FEEB-466E-4119-A9D5-0E89C5A9C72C}"/>
                  </a:ext>
                </a:extLst>
              </p:cNvPr>
              <p:cNvSpPr txBox="1"/>
              <p:nvPr/>
            </p:nvSpPr>
            <p:spPr>
              <a:xfrm>
                <a:off x="4147852" y="3581400"/>
                <a:ext cx="4996148" cy="793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𝑠𝑒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628FEEB-466E-4119-A9D5-0E89C5A9C7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7852" y="3581400"/>
                <a:ext cx="4996148" cy="79355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61EB9FF-1FFA-4152-A0A3-D4817B97D0DC}"/>
                  </a:ext>
                </a:extLst>
              </p:cNvPr>
              <p:cNvSpPr txBox="1"/>
              <p:nvPr/>
            </p:nvSpPr>
            <p:spPr>
              <a:xfrm>
                <a:off x="3523561" y="4434037"/>
                <a:ext cx="5238520" cy="793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𝑖𝑒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−3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61EB9FF-1FFA-4152-A0A3-D4817B97D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3561" y="4434037"/>
                <a:ext cx="5238520" cy="79355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ECE3892-4D94-4218-8A4F-8D19049818F6}"/>
                  </a:ext>
                </a:extLst>
              </p:cNvPr>
              <p:cNvSpPr txBox="1"/>
              <p:nvPr/>
            </p:nvSpPr>
            <p:spPr>
              <a:xfrm>
                <a:off x="-1676400" y="6046337"/>
                <a:ext cx="5244028" cy="793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𝑑𝑝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ECE3892-4D94-4218-8A4F-8D19049818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676400" y="6046337"/>
                <a:ext cx="5244028" cy="79355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D45A79E-264B-4081-B04E-5AE8E73175D4}"/>
                  </a:ext>
                </a:extLst>
              </p:cNvPr>
              <p:cNvSpPr txBox="1"/>
              <p:nvPr/>
            </p:nvSpPr>
            <p:spPr>
              <a:xfrm>
                <a:off x="3264797" y="6134022"/>
                <a:ext cx="54478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D45A79E-264B-4081-B04E-5AE8E73175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797" y="6134022"/>
                <a:ext cx="5447840" cy="461665"/>
              </a:xfrm>
              <a:prstGeom prst="rect">
                <a:avLst/>
              </a:prstGeom>
              <a:blipFill>
                <a:blip r:embed="rId10"/>
                <a:stretch>
                  <a:fillRect b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B91D7C35-E727-BF04-EAE7-F77C4B63F1D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137CA05-FF9F-4D99-8496-61A47A405222}"/>
              </a:ext>
            </a:extLst>
          </p:cNvPr>
          <p:cNvGrpSpPr/>
          <p:nvPr/>
        </p:nvGrpSpPr>
        <p:grpSpPr>
          <a:xfrm>
            <a:off x="4280093" y="3786860"/>
            <a:ext cx="583814" cy="1311106"/>
            <a:chOff x="4280093" y="3784740"/>
            <a:chExt cx="583814" cy="1311106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2F2FDC8-E07A-40DF-9656-E7D8ECE6AC52}"/>
                </a:ext>
              </a:extLst>
            </p:cNvPr>
            <p:cNvSpPr txBox="1"/>
            <p:nvPr/>
          </p:nvSpPr>
          <p:spPr>
            <a:xfrm>
              <a:off x="4280093" y="3784740"/>
              <a:ext cx="583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B050"/>
                  </a:solidFill>
                </a:rPr>
                <a:t>0 </a:t>
              </a:r>
              <a:r>
                <a:rPr lang="en-US" dirty="0">
                  <a:solidFill>
                    <a:srgbClr val="00B050"/>
                  </a:solidFill>
                  <a:sym typeface="Symbol" panose="05050102010706020507" pitchFamily="18" charset="2"/>
                </a:rPr>
                <a:t>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F9D42DD-2943-483A-B7E7-B6EDEC9F39B9}"/>
                </a:ext>
              </a:extLst>
            </p:cNvPr>
            <p:cNvSpPr txBox="1"/>
            <p:nvPr/>
          </p:nvSpPr>
          <p:spPr>
            <a:xfrm>
              <a:off x="4280093" y="4634181"/>
              <a:ext cx="583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B050"/>
                  </a:solidFill>
                </a:rPr>
                <a:t>0 </a:t>
              </a:r>
              <a:r>
                <a:rPr lang="en-US" dirty="0">
                  <a:solidFill>
                    <a:srgbClr val="00B050"/>
                  </a:solidFill>
                  <a:sym typeface="Symbol" panose="05050102010706020507" pitchFamily="18" charset="2"/>
                </a:rPr>
                <a:t></a:t>
              </a:r>
              <a:endParaRPr lang="en-US" dirty="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025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609600"/>
          </a:xfrm>
        </p:spPr>
        <p:txBody>
          <a:bodyPr/>
          <a:lstStyle/>
          <a:p>
            <a:r>
              <a:rPr lang="en-US" dirty="0"/>
              <a:t>Apply Quasi-steady-state approximation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70" r="14010"/>
          <a:stretch/>
        </p:blipFill>
        <p:spPr bwMode="auto">
          <a:xfrm>
            <a:off x="152400" y="849868"/>
            <a:ext cx="9144001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485900" y="6232381"/>
            <a:ext cx="647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plug expression for C</a:t>
            </a:r>
            <a:r>
              <a:rPr lang="en-US" baseline="-25000" dirty="0"/>
              <a:t>2</a:t>
            </a:r>
            <a:r>
              <a:rPr lang="en-US" dirty="0"/>
              <a:t> back into eqn. for C</a:t>
            </a:r>
            <a:r>
              <a:rPr lang="en-US" baseline="-25000" dirty="0"/>
              <a:t>1</a:t>
            </a:r>
            <a:endParaRPr lang="en-US" dirty="0"/>
          </a:p>
        </p:txBody>
      </p:sp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B365F05A-AAA4-4B5A-8803-7C1D9715BF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11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000"/>
          <a:stretch/>
        </p:blipFill>
        <p:spPr bwMode="auto">
          <a:xfrm>
            <a:off x="1856198" y="381000"/>
            <a:ext cx="5431604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51" r="16185"/>
          <a:stretch/>
        </p:blipFill>
        <p:spPr bwMode="auto">
          <a:xfrm>
            <a:off x="0" y="2149770"/>
            <a:ext cx="9144000" cy="4626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80299111-2D41-421E-B970-9F0FC5314C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1013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609600"/>
          </a:xfrm>
        </p:spPr>
        <p:txBody>
          <a:bodyPr/>
          <a:lstStyle/>
          <a:p>
            <a:r>
              <a:rPr lang="en-US" dirty="0"/>
              <a:t>Competitive inhibition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8400" y="685800"/>
            <a:ext cx="451849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00" y="4114800"/>
            <a:ext cx="90295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52754F24-C037-4539-A7BE-6C0817DD3F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190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609600"/>
          </a:xfrm>
        </p:spPr>
        <p:txBody>
          <a:bodyPr/>
          <a:lstStyle/>
          <a:p>
            <a:r>
              <a:rPr lang="en-US" dirty="0"/>
              <a:t>Noncompetitive, allosteric inhibition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763560"/>
            <a:ext cx="4724400" cy="2876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Chart, diagram, schematic&#10;&#10;Description automatically generated">
            <a:extLst>
              <a:ext uri="{FF2B5EF4-FFF2-40B4-BE49-F238E27FC236}">
                <a16:creationId xmlns:a16="http://schemas.microsoft.com/office/drawing/2014/main" id="{9A7380A0-E81E-41B7-9926-8C73B44EEB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50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609600"/>
          </a:xfrm>
        </p:spPr>
        <p:txBody>
          <a:bodyPr/>
          <a:lstStyle/>
          <a:p>
            <a:r>
              <a:rPr lang="en-US" dirty="0"/>
              <a:t>Apply Equilibrium approximation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763560"/>
            <a:ext cx="4724400" cy="2876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676400" y="6396335"/>
            <a:ext cx="647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Solve for X (which is ES, why?)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6CE700-B68A-4865-BD9A-D2235EE06893}"/>
              </a:ext>
            </a:extLst>
          </p:cNvPr>
          <p:cNvSpPr txBox="1"/>
          <p:nvPr/>
        </p:nvSpPr>
        <p:spPr>
          <a:xfrm>
            <a:off x="4624178" y="405825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769822-6B7B-4272-853B-E72BEFB9FC36}"/>
              </a:ext>
            </a:extLst>
          </p:cNvPr>
          <p:cNvSpPr txBox="1"/>
          <p:nvPr/>
        </p:nvSpPr>
        <p:spPr>
          <a:xfrm>
            <a:off x="2033378" y="3301425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215CB9-6B1C-49F1-BA90-D72E384EB312}"/>
              </a:ext>
            </a:extLst>
          </p:cNvPr>
          <p:cNvSpPr txBox="1"/>
          <p:nvPr/>
        </p:nvSpPr>
        <p:spPr>
          <a:xfrm>
            <a:off x="5081378" y="3276600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Z</a:t>
            </a:r>
          </a:p>
        </p:txBody>
      </p:sp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AA45D614-A995-4016-97D9-138DBB6393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263" y="4003951"/>
            <a:ext cx="2915057" cy="2143424"/>
          </a:xfrm>
          <a:prstGeom prst="rect">
            <a:avLst/>
          </a:prstGeom>
        </p:spPr>
      </p:pic>
      <p:pic>
        <p:nvPicPr>
          <p:cNvPr id="6" name="Picture 5" descr="A diagram of mathematical equations&#10;&#10;Description automatically generated">
            <a:extLst>
              <a:ext uri="{FF2B5EF4-FFF2-40B4-BE49-F238E27FC236}">
                <a16:creationId xmlns:a16="http://schemas.microsoft.com/office/drawing/2014/main" id="{2BE4A3B0-CFD5-355C-86D4-F98A05C1D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272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609600"/>
          </a:xfrm>
        </p:spPr>
        <p:txBody>
          <a:bodyPr/>
          <a:lstStyle/>
          <a:p>
            <a:r>
              <a:rPr lang="en-US" dirty="0"/>
              <a:t>Noncompetitive, allosteric inhibition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763560"/>
            <a:ext cx="4724400" cy="2876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04" r="16505" b="8123"/>
          <a:stretch/>
        </p:blipFill>
        <p:spPr bwMode="auto">
          <a:xfrm>
            <a:off x="0" y="4108222"/>
            <a:ext cx="9144000" cy="2749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788DB95E-35D0-4E43-B0FC-173346ED22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869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609600"/>
          </a:xfrm>
        </p:spPr>
        <p:txBody>
          <a:bodyPr/>
          <a:lstStyle/>
          <a:p>
            <a:r>
              <a:rPr lang="en-US" dirty="0"/>
              <a:t>Uncompetitive, allosteric inhibition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76" r="12276"/>
          <a:stretch/>
        </p:blipFill>
        <p:spPr bwMode="auto">
          <a:xfrm>
            <a:off x="-1" y="762000"/>
            <a:ext cx="9144001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F1DE3FD0-7DB5-4F91-994B-75F6EA866F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482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Box 15">
            <a:extLst>
              <a:ext uri="{FF2B5EF4-FFF2-40B4-BE49-F238E27FC236}">
                <a16:creationId xmlns:a16="http://schemas.microsoft.com/office/drawing/2014/main" id="{7A046A09-ACE4-A5F2-995E-89BC9A9E4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0"/>
            <a:ext cx="1500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/>
              <a:t>Glycolysis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69F59-ABF4-DCEE-9C4E-16EE746BC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4" y="609600"/>
            <a:ext cx="8913812" cy="414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3">
            <a:extLst>
              <a:ext uri="{FF2B5EF4-FFF2-40B4-BE49-F238E27FC236}">
                <a16:creationId xmlns:a16="http://schemas.microsoft.com/office/drawing/2014/main" id="{73FCBF66-D8AE-9B02-4EB3-13ACBF571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48" b="50000"/>
          <a:stretch>
            <a:fillRect/>
          </a:stretch>
        </p:blipFill>
        <p:spPr bwMode="auto">
          <a:xfrm>
            <a:off x="5461832" y="5116492"/>
            <a:ext cx="3193844" cy="1540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3">
            <a:extLst>
              <a:ext uri="{FF2B5EF4-FFF2-40B4-BE49-F238E27FC236}">
                <a16:creationId xmlns:a16="http://schemas.microsoft.com/office/drawing/2014/main" id="{4040A8AA-A9D5-8FDE-57D0-924910848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74" t="-320" r="722" b="50320"/>
          <a:stretch>
            <a:fillRect/>
          </a:stretch>
        </p:blipFill>
        <p:spPr bwMode="auto">
          <a:xfrm>
            <a:off x="457200" y="5105400"/>
            <a:ext cx="2956570" cy="159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Notched Right Arrow 12">
            <a:extLst>
              <a:ext uri="{FF2B5EF4-FFF2-40B4-BE49-F238E27FC236}">
                <a16:creationId xmlns:a16="http://schemas.microsoft.com/office/drawing/2014/main" id="{6420A8BC-6CF8-4569-3745-449E939BB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1501" y="5532610"/>
            <a:ext cx="1462738" cy="715790"/>
          </a:xfrm>
          <a:prstGeom prst="notchedRightArrow">
            <a:avLst>
              <a:gd name="adj1" fmla="val 50000"/>
              <a:gd name="adj2" fmla="val 50013"/>
            </a:avLst>
          </a:prstGeom>
          <a:solidFill>
            <a:schemeClr val="accent1"/>
          </a:solidFill>
          <a:ln w="25400" cap="flat" cmpd="sng" algn="ctr">
            <a:solidFill>
              <a:srgbClr val="00956F"/>
            </a:solidFill>
            <a:round/>
            <a:headEnd type="none" w="med" len="med"/>
            <a:tailEnd type="none" w="med" len="med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609600"/>
          </a:xfrm>
        </p:spPr>
        <p:txBody>
          <a:bodyPr/>
          <a:lstStyle/>
          <a:p>
            <a:r>
              <a:rPr lang="en-US" dirty="0"/>
              <a:t>Uncompetitive, allosteric inhibition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76" r="12276" b="38221"/>
          <a:stretch/>
        </p:blipFill>
        <p:spPr bwMode="auto">
          <a:xfrm>
            <a:off x="-1" y="762000"/>
            <a:ext cx="9144001" cy="3577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18" r="15318"/>
          <a:stretch/>
        </p:blipFill>
        <p:spPr bwMode="auto">
          <a:xfrm>
            <a:off x="0" y="4993170"/>
            <a:ext cx="9144000" cy="1408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Chart, diagram&#10;&#10;Description automatically generated">
            <a:extLst>
              <a:ext uri="{FF2B5EF4-FFF2-40B4-BE49-F238E27FC236}">
                <a16:creationId xmlns:a16="http://schemas.microsoft.com/office/drawing/2014/main" id="{EB9C2755-F8E9-40AA-BBE7-40E9C9C8D4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288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DEB19-15CB-58A0-82E0-4408C1C82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3F0438E-2194-0E88-95C8-7A9BFDA0B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E9E5ECA-2D9A-B236-FE30-852F20E11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A0F8814B-ADD0-0395-0539-028E5D2197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18" r="15318"/>
          <a:stretch/>
        </p:blipFill>
        <p:spPr bwMode="auto">
          <a:xfrm>
            <a:off x="141264" y="5334000"/>
            <a:ext cx="9144000" cy="1408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68FB077-CF73-8B3F-3E11-F7E4BD1313B7}"/>
              </a:ext>
            </a:extLst>
          </p:cNvPr>
          <p:cNvSpPr txBox="1"/>
          <p:nvPr/>
        </p:nvSpPr>
        <p:spPr>
          <a:xfrm>
            <a:off x="76200" y="4796135"/>
            <a:ext cx="45608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Uncompetitive, allosteric inhibition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CB149D-B24C-F88E-24BE-6ED12F26A70E}"/>
              </a:ext>
            </a:extLst>
          </p:cNvPr>
          <p:cNvSpPr txBox="1"/>
          <p:nvPr/>
        </p:nvSpPr>
        <p:spPr>
          <a:xfrm>
            <a:off x="76200" y="2586335"/>
            <a:ext cx="4714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Noncompetitive, allosteric inhibition</a:t>
            </a:r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39086357-EA9A-4749-CC20-01CB93E00C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04" t="45938" r="16505" b="8123"/>
          <a:stretch/>
        </p:blipFill>
        <p:spPr bwMode="auto">
          <a:xfrm>
            <a:off x="-381000" y="2971800"/>
            <a:ext cx="9144000" cy="137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5410A927-DB6D-EA79-516D-7E8E2C7565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590" t="-10346" r="14254" b="64407"/>
          <a:stretch/>
        </p:blipFill>
        <p:spPr bwMode="auto">
          <a:xfrm>
            <a:off x="5105400" y="3646544"/>
            <a:ext cx="5171952" cy="137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FF9B138-B5DA-ACD8-1B9B-0B3E8AA60C74}"/>
              </a:ext>
            </a:extLst>
          </p:cNvPr>
          <p:cNvSpPr txBox="1"/>
          <p:nvPr/>
        </p:nvSpPr>
        <p:spPr>
          <a:xfrm>
            <a:off x="76200" y="304800"/>
            <a:ext cx="29738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Competitive inhibition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68C038-BAF5-BBDA-9F49-8E00A6A198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70382" y="842664"/>
            <a:ext cx="11614891" cy="1482689"/>
          </a:xfrm>
          <a:prstGeom prst="rect">
            <a:avLst/>
          </a:prstGeom>
        </p:spPr>
      </p:pic>
      <p:pic>
        <p:nvPicPr>
          <p:cNvPr id="14" name="Picture 13" descr="A white sheet with black and blue text&#10;&#10;AI-generated content may be incorrect.">
            <a:extLst>
              <a:ext uri="{FF2B5EF4-FFF2-40B4-BE49-F238E27FC236}">
                <a16:creationId xmlns:a16="http://schemas.microsoft.com/office/drawing/2014/main" id="{B9A6248C-8170-1D7C-F02B-FCFDBB929C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957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11144A4-FA0C-BD0F-32C0-148F03C55A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2155188"/>
              </p:ext>
            </p:extLst>
          </p:nvPr>
        </p:nvGraphicFramePr>
        <p:xfrm>
          <a:off x="381000" y="457200"/>
          <a:ext cx="83058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6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F9352472-2082-E930-618B-035447187D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3708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609600"/>
          </a:xfrm>
        </p:spPr>
        <p:txBody>
          <a:bodyPr/>
          <a:lstStyle/>
          <a:p>
            <a:r>
              <a:rPr lang="en-US" dirty="0"/>
              <a:t>Lineweaver-Burk Plots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9CE2AE-4F45-4B8D-8E2F-B1B83A16342B}"/>
              </a:ext>
            </a:extLst>
          </p:cNvPr>
          <p:cNvSpPr txBox="1"/>
          <p:nvPr/>
        </p:nvSpPr>
        <p:spPr>
          <a:xfrm>
            <a:off x="76200" y="781049"/>
            <a:ext cx="5541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Plot inverse of both sides of expression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2C57426-E167-4708-AFC4-8532F343B530}"/>
              </a:ext>
            </a:extLst>
          </p:cNvPr>
          <p:cNvSpPr/>
          <p:nvPr/>
        </p:nvSpPr>
        <p:spPr>
          <a:xfrm>
            <a:off x="4229100" y="1585438"/>
            <a:ext cx="685800" cy="6194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D5C0867-2FE4-4FCE-9748-A958C76D06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863842"/>
              </p:ext>
            </p:extLst>
          </p:nvPr>
        </p:nvGraphicFramePr>
        <p:xfrm>
          <a:off x="770728" y="1422201"/>
          <a:ext cx="3104323" cy="992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7148880" imgH="2285640" progId="">
                  <p:embed/>
                </p:oleObj>
              </mc:Choice>
              <mc:Fallback>
                <p:oleObj r:id="rId2" imgW="7148880" imgH="22856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70728" y="1422201"/>
                        <a:ext cx="3104323" cy="9927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3DDF331-40CF-43D1-A81A-E7D488DC28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728466"/>
              </p:ext>
            </p:extLst>
          </p:nvPr>
        </p:nvGraphicFramePr>
        <p:xfrm>
          <a:off x="5259424" y="1422201"/>
          <a:ext cx="3424201" cy="99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7885440" imgH="2298240" progId="">
                  <p:embed/>
                </p:oleObj>
              </mc:Choice>
              <mc:Fallback>
                <p:oleObj r:id="rId4" imgW="7885440" imgH="2298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59424" y="1422201"/>
                        <a:ext cx="3424201" cy="998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D5EECCB8-FA4A-4381-91A8-1D150FEA32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6797" y="3400424"/>
            <a:ext cx="4468603" cy="23145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85B9A6-1266-860C-BFD7-8788244E80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00" y="3299247"/>
            <a:ext cx="4000500" cy="2781075"/>
          </a:xfrm>
          <a:prstGeom prst="rect">
            <a:avLst/>
          </a:prstGeom>
        </p:spPr>
      </p:pic>
      <p:pic>
        <p:nvPicPr>
          <p:cNvPr id="11" name="Picture 10" descr="A diagram of a graph and a graph&#10;&#10;AI-generated content may be incorrect.">
            <a:extLst>
              <a:ext uri="{FF2B5EF4-FFF2-40B4-BE49-F238E27FC236}">
                <a16:creationId xmlns:a16="http://schemas.microsoft.com/office/drawing/2014/main" id="{0F30AF40-3392-4CE1-B6D9-8EDE6D6A894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395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14400" y="4648200"/>
            <a:ext cx="7696200" cy="1200329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Glycolysis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dirty="0"/>
              <a:t>Multistage process, generating pyruvate which then goes to generate ATP through Krebs cycle or fermentation.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24"/>
          <a:stretch>
            <a:fillRect/>
          </a:stretch>
        </p:blipFill>
        <p:spPr bwMode="auto">
          <a:xfrm>
            <a:off x="87312" y="1828800"/>
            <a:ext cx="9009063" cy="4591050"/>
          </a:xfrm>
          <a:prstGeom prst="rect">
            <a:avLst/>
          </a:prstGeom>
          <a:noFill/>
          <a:ln w="3492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2286000" y="438150"/>
            <a:ext cx="6477000" cy="3905250"/>
            <a:chOff x="2286000" y="438150"/>
            <a:chExt cx="6477000" cy="3905250"/>
          </a:xfrm>
        </p:grpSpPr>
        <p:sp>
          <p:nvSpPr>
            <p:cNvPr id="5" name="TextBox 4"/>
            <p:cNvSpPr txBox="1"/>
            <p:nvPr/>
          </p:nvSpPr>
          <p:spPr>
            <a:xfrm>
              <a:off x="2286000" y="438150"/>
              <a:ext cx="6477000" cy="156966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2D050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dirty="0"/>
                <a:t>Phosphofructokinase</a:t>
              </a:r>
            </a:p>
            <a:p>
              <a:pPr marL="342900" indent="-342900">
                <a:buFont typeface="Arial" pitchFamily="34" charset="0"/>
                <a:buChar char="•"/>
                <a:defRPr/>
              </a:pPr>
              <a:r>
                <a:rPr lang="en-US" dirty="0"/>
                <a:t>Adds a second phosphate to F6-P</a:t>
              </a:r>
            </a:p>
            <a:p>
              <a:pPr marL="342900" indent="-342900">
                <a:buFont typeface="Arial" pitchFamily="34" charset="0"/>
                <a:buChar char="•"/>
                <a:defRPr/>
              </a:pPr>
              <a:r>
                <a:rPr lang="en-US" dirty="0"/>
                <a:t>Uses ATP to produce F1,6-P. </a:t>
              </a:r>
            </a:p>
            <a:p>
              <a:pPr marL="342900" indent="-342900">
                <a:buFont typeface="Arial" pitchFamily="34" charset="0"/>
                <a:buChar char="•"/>
                <a:defRPr/>
              </a:pPr>
              <a:r>
                <a:rPr lang="en-US" dirty="0"/>
                <a:t>Subsequent steps replace and generate new ATP</a:t>
              </a:r>
            </a:p>
          </p:txBody>
        </p:sp>
        <p:cxnSp>
          <p:nvCxnSpPr>
            <p:cNvPr id="7" name="Straight Arrow Connector 6"/>
            <p:cNvCxnSpPr>
              <a:cxnSpLocks/>
            </p:cNvCxnSpPr>
            <p:nvPr/>
          </p:nvCxnSpPr>
          <p:spPr>
            <a:xfrm>
              <a:off x="6934200" y="2007810"/>
              <a:ext cx="457200" cy="2335590"/>
            </a:xfrm>
            <a:prstGeom prst="straightConnector1">
              <a:avLst/>
            </a:prstGeom>
            <a:ln w="25400">
              <a:solidFill>
                <a:srgbClr val="92D05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Threonine synthase</a:t>
            </a:r>
          </a:p>
        </p:txBody>
      </p:sp>
      <p:sp>
        <p:nvSpPr>
          <p:cNvPr id="3" name="AutoShape 5"/>
          <p:cNvSpPr>
            <a:spLocks noChangeAspect="1" noChangeArrowheads="1" noTextEdit="1"/>
          </p:cNvSpPr>
          <p:nvPr/>
        </p:nvSpPr>
        <p:spPr bwMode="auto">
          <a:xfrm>
            <a:off x="111125" y="533400"/>
            <a:ext cx="89138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9948863" y="1209675"/>
            <a:ext cx="182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111125" y="1057275"/>
            <a:ext cx="10810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Arial" pitchFamily="34" charset="0"/>
              </a:rPr>
              <a:t>Aspartate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cs typeface="Arial" pitchFamily="34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1157288" y="10572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Freeform 10"/>
          <p:cNvSpPr>
            <a:spLocks noEditPoints="1"/>
          </p:cNvSpPr>
          <p:nvPr/>
        </p:nvSpPr>
        <p:spPr bwMode="auto">
          <a:xfrm>
            <a:off x="5807076" y="1181100"/>
            <a:ext cx="1639888" cy="136525"/>
          </a:xfrm>
          <a:custGeom>
            <a:avLst/>
            <a:gdLst>
              <a:gd name="T0" fmla="*/ 0 w 1033"/>
              <a:gd name="T1" fmla="*/ 35 h 86"/>
              <a:gd name="T2" fmla="*/ 961 w 1033"/>
              <a:gd name="T3" fmla="*/ 36 h 86"/>
              <a:gd name="T4" fmla="*/ 961 w 1033"/>
              <a:gd name="T5" fmla="*/ 50 h 86"/>
              <a:gd name="T6" fmla="*/ 0 w 1033"/>
              <a:gd name="T7" fmla="*/ 50 h 86"/>
              <a:gd name="T8" fmla="*/ 0 w 1033"/>
              <a:gd name="T9" fmla="*/ 35 h 86"/>
              <a:gd name="T10" fmla="*/ 947 w 1033"/>
              <a:gd name="T11" fmla="*/ 0 h 86"/>
              <a:gd name="T12" fmla="*/ 1033 w 1033"/>
              <a:gd name="T13" fmla="*/ 43 h 86"/>
              <a:gd name="T14" fmla="*/ 947 w 1033"/>
              <a:gd name="T15" fmla="*/ 86 h 86"/>
              <a:gd name="T16" fmla="*/ 947 w 1033"/>
              <a:gd name="T1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3" h="86">
                <a:moveTo>
                  <a:pt x="0" y="35"/>
                </a:moveTo>
                <a:lnTo>
                  <a:pt x="961" y="36"/>
                </a:lnTo>
                <a:lnTo>
                  <a:pt x="961" y="50"/>
                </a:lnTo>
                <a:lnTo>
                  <a:pt x="0" y="50"/>
                </a:lnTo>
                <a:lnTo>
                  <a:pt x="0" y="35"/>
                </a:lnTo>
                <a:close/>
                <a:moveTo>
                  <a:pt x="947" y="0"/>
                </a:moveTo>
                <a:lnTo>
                  <a:pt x="1033" y="43"/>
                </a:lnTo>
                <a:lnTo>
                  <a:pt x="947" y="86"/>
                </a:lnTo>
                <a:lnTo>
                  <a:pt x="947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7639051" y="1057275"/>
            <a:ext cx="11605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Threonine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8763001" y="1057275"/>
            <a:ext cx="182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240463" y="536575"/>
            <a:ext cx="1044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enzyme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6415088" y="850900"/>
            <a:ext cx="6207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(TS)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6915151" y="8509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>
            <a:off x="5989638" y="833438"/>
            <a:ext cx="1238250" cy="412750"/>
          </a:xfrm>
          <a:custGeom>
            <a:avLst/>
            <a:gdLst>
              <a:gd name="T0" fmla="*/ 36 w 780"/>
              <a:gd name="T1" fmla="*/ 35 h 260"/>
              <a:gd name="T2" fmla="*/ 33 w 780"/>
              <a:gd name="T3" fmla="*/ 55 h 260"/>
              <a:gd name="T4" fmla="*/ 0 w 780"/>
              <a:gd name="T5" fmla="*/ 9 h 260"/>
              <a:gd name="T6" fmla="*/ 70 w 780"/>
              <a:gd name="T7" fmla="*/ 81 h 260"/>
              <a:gd name="T8" fmla="*/ 98 w 780"/>
              <a:gd name="T9" fmla="*/ 116 h 260"/>
              <a:gd name="T10" fmla="*/ 96 w 780"/>
              <a:gd name="T11" fmla="*/ 135 h 260"/>
              <a:gd name="T12" fmla="*/ 74 w 780"/>
              <a:gd name="T13" fmla="*/ 110 h 260"/>
              <a:gd name="T14" fmla="*/ 70 w 780"/>
              <a:gd name="T15" fmla="*/ 81 h 260"/>
              <a:gd name="T16" fmla="*/ 139 w 780"/>
              <a:gd name="T17" fmla="*/ 159 h 260"/>
              <a:gd name="T18" fmla="*/ 167 w 780"/>
              <a:gd name="T19" fmla="*/ 183 h 260"/>
              <a:gd name="T20" fmla="*/ 171 w 780"/>
              <a:gd name="T21" fmla="*/ 203 h 260"/>
              <a:gd name="T22" fmla="*/ 143 w 780"/>
              <a:gd name="T23" fmla="*/ 182 h 260"/>
              <a:gd name="T24" fmla="*/ 126 w 780"/>
              <a:gd name="T25" fmla="*/ 166 h 260"/>
              <a:gd name="T26" fmla="*/ 215 w 780"/>
              <a:gd name="T27" fmla="*/ 212 h 260"/>
              <a:gd name="T28" fmla="*/ 248 w 780"/>
              <a:gd name="T29" fmla="*/ 225 h 260"/>
              <a:gd name="T30" fmla="*/ 268 w 780"/>
              <a:gd name="T31" fmla="*/ 231 h 260"/>
              <a:gd name="T32" fmla="*/ 262 w 780"/>
              <a:gd name="T33" fmla="*/ 245 h 260"/>
              <a:gd name="T34" fmla="*/ 224 w 780"/>
              <a:gd name="T35" fmla="*/ 232 h 260"/>
              <a:gd name="T36" fmla="*/ 215 w 780"/>
              <a:gd name="T37" fmla="*/ 212 h 260"/>
              <a:gd name="T38" fmla="*/ 328 w 780"/>
              <a:gd name="T39" fmla="*/ 242 h 260"/>
              <a:gd name="T40" fmla="*/ 366 w 780"/>
              <a:gd name="T41" fmla="*/ 245 h 260"/>
              <a:gd name="T42" fmla="*/ 348 w 780"/>
              <a:gd name="T43" fmla="*/ 258 h 260"/>
              <a:gd name="T44" fmla="*/ 307 w 780"/>
              <a:gd name="T45" fmla="*/ 254 h 260"/>
              <a:gd name="T46" fmla="*/ 408 w 780"/>
              <a:gd name="T47" fmla="*/ 246 h 260"/>
              <a:gd name="T48" fmla="*/ 438 w 780"/>
              <a:gd name="T49" fmla="*/ 244 h 260"/>
              <a:gd name="T50" fmla="*/ 465 w 780"/>
              <a:gd name="T51" fmla="*/ 241 h 260"/>
              <a:gd name="T52" fmla="*/ 461 w 780"/>
              <a:gd name="T53" fmla="*/ 256 h 260"/>
              <a:gd name="T54" fmla="*/ 416 w 780"/>
              <a:gd name="T55" fmla="*/ 260 h 260"/>
              <a:gd name="T56" fmla="*/ 408 w 780"/>
              <a:gd name="T57" fmla="*/ 246 h 260"/>
              <a:gd name="T58" fmla="*/ 521 w 780"/>
              <a:gd name="T59" fmla="*/ 231 h 260"/>
              <a:gd name="T60" fmla="*/ 557 w 780"/>
              <a:gd name="T61" fmla="*/ 219 h 260"/>
              <a:gd name="T62" fmla="*/ 566 w 780"/>
              <a:gd name="T63" fmla="*/ 230 h 260"/>
              <a:gd name="T64" fmla="*/ 543 w 780"/>
              <a:gd name="T65" fmla="*/ 239 h 260"/>
              <a:gd name="T66" fmla="*/ 510 w 780"/>
              <a:gd name="T67" fmla="*/ 248 h 260"/>
              <a:gd name="T68" fmla="*/ 597 w 780"/>
              <a:gd name="T69" fmla="*/ 198 h 260"/>
              <a:gd name="T70" fmla="*/ 619 w 780"/>
              <a:gd name="T71" fmla="*/ 182 h 260"/>
              <a:gd name="T72" fmla="*/ 642 w 780"/>
              <a:gd name="T73" fmla="*/ 164 h 260"/>
              <a:gd name="T74" fmla="*/ 643 w 780"/>
              <a:gd name="T75" fmla="*/ 182 h 260"/>
              <a:gd name="T76" fmla="*/ 612 w 780"/>
              <a:gd name="T77" fmla="*/ 205 h 260"/>
              <a:gd name="T78" fmla="*/ 597 w 780"/>
              <a:gd name="T79" fmla="*/ 198 h 260"/>
              <a:gd name="T80" fmla="*/ 675 w 780"/>
              <a:gd name="T81" fmla="*/ 131 h 260"/>
              <a:gd name="T82" fmla="*/ 701 w 780"/>
              <a:gd name="T83" fmla="*/ 101 h 260"/>
              <a:gd name="T84" fmla="*/ 720 w 780"/>
              <a:gd name="T85" fmla="*/ 99 h 260"/>
              <a:gd name="T86" fmla="*/ 699 w 780"/>
              <a:gd name="T87" fmla="*/ 125 h 260"/>
              <a:gd name="T88" fmla="*/ 682 w 780"/>
              <a:gd name="T89" fmla="*/ 144 h 260"/>
              <a:gd name="T90" fmla="*/ 695 w 780"/>
              <a:gd name="T91" fmla="*/ 49 h 260"/>
              <a:gd name="T92" fmla="*/ 765 w 780"/>
              <a:gd name="T93" fmla="*/ 9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0" h="260">
                <a:moveTo>
                  <a:pt x="12" y="0"/>
                </a:moveTo>
                <a:lnTo>
                  <a:pt x="36" y="35"/>
                </a:lnTo>
                <a:lnTo>
                  <a:pt x="45" y="47"/>
                </a:lnTo>
                <a:lnTo>
                  <a:pt x="33" y="55"/>
                </a:lnTo>
                <a:lnTo>
                  <a:pt x="24" y="43"/>
                </a:lnTo>
                <a:lnTo>
                  <a:pt x="0" y="9"/>
                </a:lnTo>
                <a:lnTo>
                  <a:pt x="12" y="0"/>
                </a:lnTo>
                <a:close/>
                <a:moveTo>
                  <a:pt x="70" y="81"/>
                </a:moveTo>
                <a:lnTo>
                  <a:pt x="86" y="101"/>
                </a:lnTo>
                <a:lnTo>
                  <a:pt x="98" y="116"/>
                </a:lnTo>
                <a:lnTo>
                  <a:pt x="106" y="125"/>
                </a:lnTo>
                <a:lnTo>
                  <a:pt x="96" y="135"/>
                </a:lnTo>
                <a:lnTo>
                  <a:pt x="87" y="125"/>
                </a:lnTo>
                <a:lnTo>
                  <a:pt x="74" y="110"/>
                </a:lnTo>
                <a:lnTo>
                  <a:pt x="59" y="90"/>
                </a:lnTo>
                <a:lnTo>
                  <a:pt x="70" y="81"/>
                </a:lnTo>
                <a:close/>
                <a:moveTo>
                  <a:pt x="136" y="156"/>
                </a:moveTo>
                <a:lnTo>
                  <a:pt x="139" y="159"/>
                </a:lnTo>
                <a:lnTo>
                  <a:pt x="153" y="171"/>
                </a:lnTo>
                <a:lnTo>
                  <a:pt x="167" y="183"/>
                </a:lnTo>
                <a:lnTo>
                  <a:pt x="179" y="191"/>
                </a:lnTo>
                <a:lnTo>
                  <a:pt x="171" y="203"/>
                </a:lnTo>
                <a:lnTo>
                  <a:pt x="158" y="194"/>
                </a:lnTo>
                <a:lnTo>
                  <a:pt x="143" y="182"/>
                </a:lnTo>
                <a:lnTo>
                  <a:pt x="129" y="169"/>
                </a:lnTo>
                <a:lnTo>
                  <a:pt x="126" y="166"/>
                </a:lnTo>
                <a:lnTo>
                  <a:pt x="136" y="156"/>
                </a:lnTo>
                <a:close/>
                <a:moveTo>
                  <a:pt x="215" y="212"/>
                </a:moveTo>
                <a:lnTo>
                  <a:pt x="230" y="219"/>
                </a:lnTo>
                <a:lnTo>
                  <a:pt x="248" y="225"/>
                </a:lnTo>
                <a:lnTo>
                  <a:pt x="266" y="231"/>
                </a:lnTo>
                <a:lnTo>
                  <a:pt x="268" y="231"/>
                </a:lnTo>
                <a:lnTo>
                  <a:pt x="265" y="245"/>
                </a:lnTo>
                <a:lnTo>
                  <a:pt x="262" y="245"/>
                </a:lnTo>
                <a:lnTo>
                  <a:pt x="243" y="239"/>
                </a:lnTo>
                <a:lnTo>
                  <a:pt x="224" y="232"/>
                </a:lnTo>
                <a:lnTo>
                  <a:pt x="209" y="225"/>
                </a:lnTo>
                <a:lnTo>
                  <a:pt x="215" y="212"/>
                </a:lnTo>
                <a:close/>
                <a:moveTo>
                  <a:pt x="310" y="240"/>
                </a:moveTo>
                <a:lnTo>
                  <a:pt x="328" y="242"/>
                </a:lnTo>
                <a:lnTo>
                  <a:pt x="349" y="244"/>
                </a:lnTo>
                <a:lnTo>
                  <a:pt x="366" y="245"/>
                </a:lnTo>
                <a:lnTo>
                  <a:pt x="365" y="260"/>
                </a:lnTo>
                <a:lnTo>
                  <a:pt x="348" y="258"/>
                </a:lnTo>
                <a:lnTo>
                  <a:pt x="325" y="256"/>
                </a:lnTo>
                <a:lnTo>
                  <a:pt x="307" y="254"/>
                </a:lnTo>
                <a:lnTo>
                  <a:pt x="310" y="240"/>
                </a:lnTo>
                <a:close/>
                <a:moveTo>
                  <a:pt x="408" y="246"/>
                </a:moveTo>
                <a:lnTo>
                  <a:pt x="415" y="246"/>
                </a:lnTo>
                <a:lnTo>
                  <a:pt x="438" y="244"/>
                </a:lnTo>
                <a:lnTo>
                  <a:pt x="459" y="242"/>
                </a:lnTo>
                <a:lnTo>
                  <a:pt x="465" y="241"/>
                </a:lnTo>
                <a:lnTo>
                  <a:pt x="467" y="255"/>
                </a:lnTo>
                <a:lnTo>
                  <a:pt x="461" y="256"/>
                </a:lnTo>
                <a:lnTo>
                  <a:pt x="438" y="258"/>
                </a:lnTo>
                <a:lnTo>
                  <a:pt x="416" y="260"/>
                </a:lnTo>
                <a:lnTo>
                  <a:pt x="409" y="260"/>
                </a:lnTo>
                <a:lnTo>
                  <a:pt x="408" y="246"/>
                </a:lnTo>
                <a:close/>
                <a:moveTo>
                  <a:pt x="506" y="234"/>
                </a:moveTo>
                <a:lnTo>
                  <a:pt x="521" y="231"/>
                </a:lnTo>
                <a:lnTo>
                  <a:pt x="539" y="225"/>
                </a:lnTo>
                <a:lnTo>
                  <a:pt x="557" y="219"/>
                </a:lnTo>
                <a:lnTo>
                  <a:pt x="560" y="217"/>
                </a:lnTo>
                <a:lnTo>
                  <a:pt x="566" y="230"/>
                </a:lnTo>
                <a:lnTo>
                  <a:pt x="562" y="232"/>
                </a:lnTo>
                <a:lnTo>
                  <a:pt x="543" y="239"/>
                </a:lnTo>
                <a:lnTo>
                  <a:pt x="524" y="245"/>
                </a:lnTo>
                <a:lnTo>
                  <a:pt x="510" y="248"/>
                </a:lnTo>
                <a:lnTo>
                  <a:pt x="506" y="234"/>
                </a:lnTo>
                <a:close/>
                <a:moveTo>
                  <a:pt x="597" y="198"/>
                </a:moveTo>
                <a:lnTo>
                  <a:pt x="605" y="193"/>
                </a:lnTo>
                <a:lnTo>
                  <a:pt x="619" y="182"/>
                </a:lnTo>
                <a:lnTo>
                  <a:pt x="634" y="171"/>
                </a:lnTo>
                <a:lnTo>
                  <a:pt x="642" y="164"/>
                </a:lnTo>
                <a:lnTo>
                  <a:pt x="651" y="174"/>
                </a:lnTo>
                <a:lnTo>
                  <a:pt x="643" y="182"/>
                </a:lnTo>
                <a:lnTo>
                  <a:pt x="628" y="194"/>
                </a:lnTo>
                <a:lnTo>
                  <a:pt x="612" y="205"/>
                </a:lnTo>
                <a:lnTo>
                  <a:pt x="605" y="210"/>
                </a:lnTo>
                <a:lnTo>
                  <a:pt x="597" y="198"/>
                </a:lnTo>
                <a:close/>
                <a:moveTo>
                  <a:pt x="672" y="134"/>
                </a:moveTo>
                <a:lnTo>
                  <a:pt x="675" y="131"/>
                </a:lnTo>
                <a:lnTo>
                  <a:pt x="688" y="116"/>
                </a:lnTo>
                <a:lnTo>
                  <a:pt x="701" y="101"/>
                </a:lnTo>
                <a:lnTo>
                  <a:pt x="708" y="91"/>
                </a:lnTo>
                <a:lnTo>
                  <a:pt x="720" y="99"/>
                </a:lnTo>
                <a:lnTo>
                  <a:pt x="712" y="110"/>
                </a:lnTo>
                <a:lnTo>
                  <a:pt x="699" y="125"/>
                </a:lnTo>
                <a:lnTo>
                  <a:pt x="685" y="140"/>
                </a:lnTo>
                <a:lnTo>
                  <a:pt x="682" y="144"/>
                </a:lnTo>
                <a:lnTo>
                  <a:pt x="672" y="134"/>
                </a:lnTo>
                <a:close/>
                <a:moveTo>
                  <a:pt x="695" y="49"/>
                </a:moveTo>
                <a:lnTo>
                  <a:pt x="780" y="4"/>
                </a:lnTo>
                <a:lnTo>
                  <a:pt x="765" y="99"/>
                </a:lnTo>
                <a:lnTo>
                  <a:pt x="695" y="49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7700" y="1046163"/>
            <a:ext cx="26590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5849938" y="1212850"/>
            <a:ext cx="182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Freeform 20"/>
          <p:cNvSpPr>
            <a:spLocks noEditPoints="1"/>
          </p:cNvSpPr>
          <p:nvPr/>
        </p:nvSpPr>
        <p:spPr bwMode="auto">
          <a:xfrm>
            <a:off x="1339850" y="1182688"/>
            <a:ext cx="614363" cy="136525"/>
          </a:xfrm>
          <a:custGeom>
            <a:avLst/>
            <a:gdLst>
              <a:gd name="T0" fmla="*/ 0 w 387"/>
              <a:gd name="T1" fmla="*/ 35 h 86"/>
              <a:gd name="T2" fmla="*/ 315 w 387"/>
              <a:gd name="T3" fmla="*/ 36 h 86"/>
              <a:gd name="T4" fmla="*/ 315 w 387"/>
              <a:gd name="T5" fmla="*/ 50 h 86"/>
              <a:gd name="T6" fmla="*/ 0 w 387"/>
              <a:gd name="T7" fmla="*/ 49 h 86"/>
              <a:gd name="T8" fmla="*/ 0 w 387"/>
              <a:gd name="T9" fmla="*/ 35 h 86"/>
              <a:gd name="T10" fmla="*/ 301 w 387"/>
              <a:gd name="T11" fmla="*/ 0 h 86"/>
              <a:gd name="T12" fmla="*/ 387 w 387"/>
              <a:gd name="T13" fmla="*/ 43 h 86"/>
              <a:gd name="T14" fmla="*/ 301 w 387"/>
              <a:gd name="T15" fmla="*/ 86 h 86"/>
              <a:gd name="T16" fmla="*/ 301 w 387"/>
              <a:gd name="T1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7" h="86">
                <a:moveTo>
                  <a:pt x="0" y="35"/>
                </a:moveTo>
                <a:lnTo>
                  <a:pt x="315" y="36"/>
                </a:lnTo>
                <a:lnTo>
                  <a:pt x="315" y="50"/>
                </a:lnTo>
                <a:lnTo>
                  <a:pt x="0" y="49"/>
                </a:lnTo>
                <a:lnTo>
                  <a:pt x="0" y="35"/>
                </a:lnTo>
                <a:close/>
                <a:moveTo>
                  <a:pt x="301" y="0"/>
                </a:moveTo>
                <a:lnTo>
                  <a:pt x="387" y="43"/>
                </a:lnTo>
                <a:lnTo>
                  <a:pt x="301" y="86"/>
                </a:lnTo>
                <a:lnTo>
                  <a:pt x="301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1"/>
          <p:cNvSpPr>
            <a:spLocks noEditPoints="1"/>
          </p:cNvSpPr>
          <p:nvPr/>
        </p:nvSpPr>
        <p:spPr bwMode="auto">
          <a:xfrm>
            <a:off x="2568575" y="1182688"/>
            <a:ext cx="615950" cy="136525"/>
          </a:xfrm>
          <a:custGeom>
            <a:avLst/>
            <a:gdLst>
              <a:gd name="T0" fmla="*/ 0 w 388"/>
              <a:gd name="T1" fmla="*/ 35 h 86"/>
              <a:gd name="T2" fmla="*/ 316 w 388"/>
              <a:gd name="T3" fmla="*/ 36 h 86"/>
              <a:gd name="T4" fmla="*/ 316 w 388"/>
              <a:gd name="T5" fmla="*/ 50 h 86"/>
              <a:gd name="T6" fmla="*/ 0 w 388"/>
              <a:gd name="T7" fmla="*/ 49 h 86"/>
              <a:gd name="T8" fmla="*/ 0 w 388"/>
              <a:gd name="T9" fmla="*/ 35 h 86"/>
              <a:gd name="T10" fmla="*/ 302 w 388"/>
              <a:gd name="T11" fmla="*/ 0 h 86"/>
              <a:gd name="T12" fmla="*/ 388 w 388"/>
              <a:gd name="T13" fmla="*/ 43 h 86"/>
              <a:gd name="T14" fmla="*/ 302 w 388"/>
              <a:gd name="T15" fmla="*/ 86 h 86"/>
              <a:gd name="T16" fmla="*/ 302 w 388"/>
              <a:gd name="T1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8" h="86">
                <a:moveTo>
                  <a:pt x="0" y="35"/>
                </a:moveTo>
                <a:lnTo>
                  <a:pt x="316" y="36"/>
                </a:lnTo>
                <a:lnTo>
                  <a:pt x="316" y="50"/>
                </a:lnTo>
                <a:lnTo>
                  <a:pt x="0" y="49"/>
                </a:lnTo>
                <a:lnTo>
                  <a:pt x="0" y="35"/>
                </a:lnTo>
                <a:close/>
                <a:moveTo>
                  <a:pt x="302" y="0"/>
                </a:moveTo>
                <a:lnTo>
                  <a:pt x="388" y="43"/>
                </a:lnTo>
                <a:lnTo>
                  <a:pt x="302" y="86"/>
                </a:lnTo>
                <a:lnTo>
                  <a:pt x="302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2"/>
          <p:cNvSpPr>
            <a:spLocks noEditPoints="1"/>
          </p:cNvSpPr>
          <p:nvPr/>
        </p:nvSpPr>
        <p:spPr bwMode="auto">
          <a:xfrm>
            <a:off x="1954213" y="1182688"/>
            <a:ext cx="614363" cy="136525"/>
          </a:xfrm>
          <a:custGeom>
            <a:avLst/>
            <a:gdLst>
              <a:gd name="T0" fmla="*/ 0 w 387"/>
              <a:gd name="T1" fmla="*/ 35 h 86"/>
              <a:gd name="T2" fmla="*/ 316 w 387"/>
              <a:gd name="T3" fmla="*/ 36 h 86"/>
              <a:gd name="T4" fmla="*/ 316 w 387"/>
              <a:gd name="T5" fmla="*/ 50 h 86"/>
              <a:gd name="T6" fmla="*/ 0 w 387"/>
              <a:gd name="T7" fmla="*/ 49 h 86"/>
              <a:gd name="T8" fmla="*/ 0 w 387"/>
              <a:gd name="T9" fmla="*/ 35 h 86"/>
              <a:gd name="T10" fmla="*/ 301 w 387"/>
              <a:gd name="T11" fmla="*/ 0 h 86"/>
              <a:gd name="T12" fmla="*/ 387 w 387"/>
              <a:gd name="T13" fmla="*/ 43 h 86"/>
              <a:gd name="T14" fmla="*/ 301 w 387"/>
              <a:gd name="T15" fmla="*/ 86 h 86"/>
              <a:gd name="T16" fmla="*/ 301 w 387"/>
              <a:gd name="T1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7" h="86">
                <a:moveTo>
                  <a:pt x="0" y="35"/>
                </a:moveTo>
                <a:lnTo>
                  <a:pt x="316" y="36"/>
                </a:lnTo>
                <a:lnTo>
                  <a:pt x="316" y="50"/>
                </a:lnTo>
                <a:lnTo>
                  <a:pt x="0" y="49"/>
                </a:lnTo>
                <a:lnTo>
                  <a:pt x="0" y="35"/>
                </a:lnTo>
                <a:close/>
                <a:moveTo>
                  <a:pt x="301" y="0"/>
                </a:moveTo>
                <a:lnTo>
                  <a:pt x="387" y="43"/>
                </a:lnTo>
                <a:lnTo>
                  <a:pt x="301" y="86"/>
                </a:lnTo>
                <a:lnTo>
                  <a:pt x="301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217114" y="1057275"/>
            <a:ext cx="2603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O-</a:t>
            </a:r>
            <a:r>
              <a:rPr lang="en-US" sz="2000" dirty="0" err="1">
                <a:solidFill>
                  <a:srgbClr val="0070C0"/>
                </a:solidFill>
              </a:rPr>
              <a:t>phospho</a:t>
            </a:r>
            <a:r>
              <a:rPr lang="en-US" sz="2000" dirty="0">
                <a:solidFill>
                  <a:srgbClr val="0070C0"/>
                </a:solidFill>
              </a:rPr>
              <a:t>-</a:t>
            </a:r>
            <a:r>
              <a:rPr lang="en-US" sz="2000" dirty="0" err="1">
                <a:solidFill>
                  <a:srgbClr val="0070C0"/>
                </a:solidFill>
              </a:rPr>
              <a:t>homoserine</a:t>
            </a:r>
            <a:endParaRPr lang="en-US" sz="2000" dirty="0">
              <a:solidFill>
                <a:srgbClr val="0070C0"/>
              </a:solidFill>
            </a:endParaRPr>
          </a:p>
        </p:txBody>
      </p:sp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598" y="1608221"/>
            <a:ext cx="798126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9948863" y="1209675"/>
            <a:ext cx="182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425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609600"/>
          </a:xfrm>
        </p:spPr>
        <p:txBody>
          <a:bodyPr/>
          <a:lstStyle/>
          <a:p>
            <a:r>
              <a:rPr lang="en-US" dirty="0"/>
              <a:t>Quasi-steady-state approximation – non-</a:t>
            </a:r>
            <a:r>
              <a:rPr lang="en-US" dirty="0" err="1"/>
              <a:t>dimensionalization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912167"/>
            <a:ext cx="4326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Make the following substitutions: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39390"/>
              </p:ext>
            </p:extLst>
          </p:nvPr>
        </p:nvGraphicFramePr>
        <p:xfrm>
          <a:off x="416669" y="1447800"/>
          <a:ext cx="8346331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4457700" imgH="444500" progId="Equation.3">
                  <p:embed/>
                </p:oleObj>
              </mc:Choice>
              <mc:Fallback>
                <p:oleObj r:id="rId2" imgW="4457700" imgH="444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669" y="1447800"/>
                        <a:ext cx="8346331" cy="838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0" y="2662535"/>
            <a:ext cx="7909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Which convert the ODEs to a non-</a:t>
            </a:r>
            <a:r>
              <a:rPr lang="en-US" dirty="0" err="1"/>
              <a:t>dimensionalized</a:t>
            </a:r>
            <a:r>
              <a:rPr lang="en-US" dirty="0"/>
              <a:t> equivalent: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5655"/>
          <a:stretch/>
        </p:blipFill>
        <p:spPr bwMode="auto">
          <a:xfrm>
            <a:off x="399143" y="3247571"/>
            <a:ext cx="8110537" cy="2703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Text, letter&#10;&#10;Description automatically generated">
            <a:extLst>
              <a:ext uri="{FF2B5EF4-FFF2-40B4-BE49-F238E27FC236}">
                <a16:creationId xmlns:a16="http://schemas.microsoft.com/office/drawing/2014/main" id="{0B3E6BC3-2D67-4D9D-95DF-54731853DE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4" y="-459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74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9" b="-4107"/>
          <a:stretch/>
        </p:blipFill>
        <p:spPr bwMode="auto">
          <a:xfrm>
            <a:off x="381000" y="152400"/>
            <a:ext cx="8382000" cy="654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84558D26-A359-4C42-B9F6-89FECF9D98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987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9948863" y="1209675"/>
            <a:ext cx="182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525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Threonine synthase</a:t>
            </a:r>
          </a:p>
        </p:txBody>
      </p:sp>
      <p:sp>
        <p:nvSpPr>
          <p:cNvPr id="3" name="AutoShape 5"/>
          <p:cNvSpPr>
            <a:spLocks noChangeAspect="1" noChangeArrowheads="1" noTextEdit="1"/>
          </p:cNvSpPr>
          <p:nvPr/>
        </p:nvSpPr>
        <p:spPr bwMode="auto">
          <a:xfrm>
            <a:off x="111125" y="533400"/>
            <a:ext cx="89138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9948863" y="1209675"/>
            <a:ext cx="182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111125" y="1057275"/>
            <a:ext cx="10810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Arial" pitchFamily="34" charset="0"/>
              </a:rPr>
              <a:t>Aspartate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cs typeface="Arial" pitchFamily="34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1157288" y="10572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Freeform 10"/>
          <p:cNvSpPr>
            <a:spLocks noEditPoints="1"/>
          </p:cNvSpPr>
          <p:nvPr/>
        </p:nvSpPr>
        <p:spPr bwMode="auto">
          <a:xfrm>
            <a:off x="5807076" y="1181100"/>
            <a:ext cx="1639888" cy="136525"/>
          </a:xfrm>
          <a:custGeom>
            <a:avLst/>
            <a:gdLst>
              <a:gd name="T0" fmla="*/ 0 w 1033"/>
              <a:gd name="T1" fmla="*/ 35 h 86"/>
              <a:gd name="T2" fmla="*/ 961 w 1033"/>
              <a:gd name="T3" fmla="*/ 36 h 86"/>
              <a:gd name="T4" fmla="*/ 961 w 1033"/>
              <a:gd name="T5" fmla="*/ 50 h 86"/>
              <a:gd name="T6" fmla="*/ 0 w 1033"/>
              <a:gd name="T7" fmla="*/ 50 h 86"/>
              <a:gd name="T8" fmla="*/ 0 w 1033"/>
              <a:gd name="T9" fmla="*/ 35 h 86"/>
              <a:gd name="T10" fmla="*/ 947 w 1033"/>
              <a:gd name="T11" fmla="*/ 0 h 86"/>
              <a:gd name="T12" fmla="*/ 1033 w 1033"/>
              <a:gd name="T13" fmla="*/ 43 h 86"/>
              <a:gd name="T14" fmla="*/ 947 w 1033"/>
              <a:gd name="T15" fmla="*/ 86 h 86"/>
              <a:gd name="T16" fmla="*/ 947 w 1033"/>
              <a:gd name="T1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3" h="86">
                <a:moveTo>
                  <a:pt x="0" y="35"/>
                </a:moveTo>
                <a:lnTo>
                  <a:pt x="961" y="36"/>
                </a:lnTo>
                <a:lnTo>
                  <a:pt x="961" y="50"/>
                </a:lnTo>
                <a:lnTo>
                  <a:pt x="0" y="50"/>
                </a:lnTo>
                <a:lnTo>
                  <a:pt x="0" y="35"/>
                </a:lnTo>
                <a:close/>
                <a:moveTo>
                  <a:pt x="947" y="0"/>
                </a:moveTo>
                <a:lnTo>
                  <a:pt x="1033" y="43"/>
                </a:lnTo>
                <a:lnTo>
                  <a:pt x="947" y="86"/>
                </a:lnTo>
                <a:lnTo>
                  <a:pt x="947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7639051" y="1057275"/>
            <a:ext cx="11605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Threonine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8763001" y="1057275"/>
            <a:ext cx="182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240463" y="536575"/>
            <a:ext cx="1044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enzyme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6415088" y="850900"/>
            <a:ext cx="6207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(TS)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6915151" y="8509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>
            <a:off x="5989638" y="833438"/>
            <a:ext cx="1238250" cy="412750"/>
          </a:xfrm>
          <a:custGeom>
            <a:avLst/>
            <a:gdLst>
              <a:gd name="T0" fmla="*/ 36 w 780"/>
              <a:gd name="T1" fmla="*/ 35 h 260"/>
              <a:gd name="T2" fmla="*/ 33 w 780"/>
              <a:gd name="T3" fmla="*/ 55 h 260"/>
              <a:gd name="T4" fmla="*/ 0 w 780"/>
              <a:gd name="T5" fmla="*/ 9 h 260"/>
              <a:gd name="T6" fmla="*/ 70 w 780"/>
              <a:gd name="T7" fmla="*/ 81 h 260"/>
              <a:gd name="T8" fmla="*/ 98 w 780"/>
              <a:gd name="T9" fmla="*/ 116 h 260"/>
              <a:gd name="T10" fmla="*/ 96 w 780"/>
              <a:gd name="T11" fmla="*/ 135 h 260"/>
              <a:gd name="T12" fmla="*/ 74 w 780"/>
              <a:gd name="T13" fmla="*/ 110 h 260"/>
              <a:gd name="T14" fmla="*/ 70 w 780"/>
              <a:gd name="T15" fmla="*/ 81 h 260"/>
              <a:gd name="T16" fmla="*/ 139 w 780"/>
              <a:gd name="T17" fmla="*/ 159 h 260"/>
              <a:gd name="T18" fmla="*/ 167 w 780"/>
              <a:gd name="T19" fmla="*/ 183 h 260"/>
              <a:gd name="T20" fmla="*/ 171 w 780"/>
              <a:gd name="T21" fmla="*/ 203 h 260"/>
              <a:gd name="T22" fmla="*/ 143 w 780"/>
              <a:gd name="T23" fmla="*/ 182 h 260"/>
              <a:gd name="T24" fmla="*/ 126 w 780"/>
              <a:gd name="T25" fmla="*/ 166 h 260"/>
              <a:gd name="T26" fmla="*/ 215 w 780"/>
              <a:gd name="T27" fmla="*/ 212 h 260"/>
              <a:gd name="T28" fmla="*/ 248 w 780"/>
              <a:gd name="T29" fmla="*/ 225 h 260"/>
              <a:gd name="T30" fmla="*/ 268 w 780"/>
              <a:gd name="T31" fmla="*/ 231 h 260"/>
              <a:gd name="T32" fmla="*/ 262 w 780"/>
              <a:gd name="T33" fmla="*/ 245 h 260"/>
              <a:gd name="T34" fmla="*/ 224 w 780"/>
              <a:gd name="T35" fmla="*/ 232 h 260"/>
              <a:gd name="T36" fmla="*/ 215 w 780"/>
              <a:gd name="T37" fmla="*/ 212 h 260"/>
              <a:gd name="T38" fmla="*/ 328 w 780"/>
              <a:gd name="T39" fmla="*/ 242 h 260"/>
              <a:gd name="T40" fmla="*/ 366 w 780"/>
              <a:gd name="T41" fmla="*/ 245 h 260"/>
              <a:gd name="T42" fmla="*/ 348 w 780"/>
              <a:gd name="T43" fmla="*/ 258 h 260"/>
              <a:gd name="T44" fmla="*/ 307 w 780"/>
              <a:gd name="T45" fmla="*/ 254 h 260"/>
              <a:gd name="T46" fmla="*/ 408 w 780"/>
              <a:gd name="T47" fmla="*/ 246 h 260"/>
              <a:gd name="T48" fmla="*/ 438 w 780"/>
              <a:gd name="T49" fmla="*/ 244 h 260"/>
              <a:gd name="T50" fmla="*/ 465 w 780"/>
              <a:gd name="T51" fmla="*/ 241 h 260"/>
              <a:gd name="T52" fmla="*/ 461 w 780"/>
              <a:gd name="T53" fmla="*/ 256 h 260"/>
              <a:gd name="T54" fmla="*/ 416 w 780"/>
              <a:gd name="T55" fmla="*/ 260 h 260"/>
              <a:gd name="T56" fmla="*/ 408 w 780"/>
              <a:gd name="T57" fmla="*/ 246 h 260"/>
              <a:gd name="T58" fmla="*/ 521 w 780"/>
              <a:gd name="T59" fmla="*/ 231 h 260"/>
              <a:gd name="T60" fmla="*/ 557 w 780"/>
              <a:gd name="T61" fmla="*/ 219 h 260"/>
              <a:gd name="T62" fmla="*/ 566 w 780"/>
              <a:gd name="T63" fmla="*/ 230 h 260"/>
              <a:gd name="T64" fmla="*/ 543 w 780"/>
              <a:gd name="T65" fmla="*/ 239 h 260"/>
              <a:gd name="T66" fmla="*/ 510 w 780"/>
              <a:gd name="T67" fmla="*/ 248 h 260"/>
              <a:gd name="T68" fmla="*/ 597 w 780"/>
              <a:gd name="T69" fmla="*/ 198 h 260"/>
              <a:gd name="T70" fmla="*/ 619 w 780"/>
              <a:gd name="T71" fmla="*/ 182 h 260"/>
              <a:gd name="T72" fmla="*/ 642 w 780"/>
              <a:gd name="T73" fmla="*/ 164 h 260"/>
              <a:gd name="T74" fmla="*/ 643 w 780"/>
              <a:gd name="T75" fmla="*/ 182 h 260"/>
              <a:gd name="T76" fmla="*/ 612 w 780"/>
              <a:gd name="T77" fmla="*/ 205 h 260"/>
              <a:gd name="T78" fmla="*/ 597 w 780"/>
              <a:gd name="T79" fmla="*/ 198 h 260"/>
              <a:gd name="T80" fmla="*/ 675 w 780"/>
              <a:gd name="T81" fmla="*/ 131 h 260"/>
              <a:gd name="T82" fmla="*/ 701 w 780"/>
              <a:gd name="T83" fmla="*/ 101 h 260"/>
              <a:gd name="T84" fmla="*/ 720 w 780"/>
              <a:gd name="T85" fmla="*/ 99 h 260"/>
              <a:gd name="T86" fmla="*/ 699 w 780"/>
              <a:gd name="T87" fmla="*/ 125 h 260"/>
              <a:gd name="T88" fmla="*/ 682 w 780"/>
              <a:gd name="T89" fmla="*/ 144 h 260"/>
              <a:gd name="T90" fmla="*/ 695 w 780"/>
              <a:gd name="T91" fmla="*/ 49 h 260"/>
              <a:gd name="T92" fmla="*/ 765 w 780"/>
              <a:gd name="T93" fmla="*/ 9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0" h="260">
                <a:moveTo>
                  <a:pt x="12" y="0"/>
                </a:moveTo>
                <a:lnTo>
                  <a:pt x="36" y="35"/>
                </a:lnTo>
                <a:lnTo>
                  <a:pt x="45" y="47"/>
                </a:lnTo>
                <a:lnTo>
                  <a:pt x="33" y="55"/>
                </a:lnTo>
                <a:lnTo>
                  <a:pt x="24" y="43"/>
                </a:lnTo>
                <a:lnTo>
                  <a:pt x="0" y="9"/>
                </a:lnTo>
                <a:lnTo>
                  <a:pt x="12" y="0"/>
                </a:lnTo>
                <a:close/>
                <a:moveTo>
                  <a:pt x="70" y="81"/>
                </a:moveTo>
                <a:lnTo>
                  <a:pt x="86" y="101"/>
                </a:lnTo>
                <a:lnTo>
                  <a:pt x="98" y="116"/>
                </a:lnTo>
                <a:lnTo>
                  <a:pt x="106" y="125"/>
                </a:lnTo>
                <a:lnTo>
                  <a:pt x="96" y="135"/>
                </a:lnTo>
                <a:lnTo>
                  <a:pt x="87" y="125"/>
                </a:lnTo>
                <a:lnTo>
                  <a:pt x="74" y="110"/>
                </a:lnTo>
                <a:lnTo>
                  <a:pt x="59" y="90"/>
                </a:lnTo>
                <a:lnTo>
                  <a:pt x="70" y="81"/>
                </a:lnTo>
                <a:close/>
                <a:moveTo>
                  <a:pt x="136" y="156"/>
                </a:moveTo>
                <a:lnTo>
                  <a:pt x="139" y="159"/>
                </a:lnTo>
                <a:lnTo>
                  <a:pt x="153" y="171"/>
                </a:lnTo>
                <a:lnTo>
                  <a:pt x="167" y="183"/>
                </a:lnTo>
                <a:lnTo>
                  <a:pt x="179" y="191"/>
                </a:lnTo>
                <a:lnTo>
                  <a:pt x="171" y="203"/>
                </a:lnTo>
                <a:lnTo>
                  <a:pt x="158" y="194"/>
                </a:lnTo>
                <a:lnTo>
                  <a:pt x="143" y="182"/>
                </a:lnTo>
                <a:lnTo>
                  <a:pt x="129" y="169"/>
                </a:lnTo>
                <a:lnTo>
                  <a:pt x="126" y="166"/>
                </a:lnTo>
                <a:lnTo>
                  <a:pt x="136" y="156"/>
                </a:lnTo>
                <a:close/>
                <a:moveTo>
                  <a:pt x="215" y="212"/>
                </a:moveTo>
                <a:lnTo>
                  <a:pt x="230" y="219"/>
                </a:lnTo>
                <a:lnTo>
                  <a:pt x="248" y="225"/>
                </a:lnTo>
                <a:lnTo>
                  <a:pt x="266" y="231"/>
                </a:lnTo>
                <a:lnTo>
                  <a:pt x="268" y="231"/>
                </a:lnTo>
                <a:lnTo>
                  <a:pt x="265" y="245"/>
                </a:lnTo>
                <a:lnTo>
                  <a:pt x="262" y="245"/>
                </a:lnTo>
                <a:lnTo>
                  <a:pt x="243" y="239"/>
                </a:lnTo>
                <a:lnTo>
                  <a:pt x="224" y="232"/>
                </a:lnTo>
                <a:lnTo>
                  <a:pt x="209" y="225"/>
                </a:lnTo>
                <a:lnTo>
                  <a:pt x="215" y="212"/>
                </a:lnTo>
                <a:close/>
                <a:moveTo>
                  <a:pt x="310" y="240"/>
                </a:moveTo>
                <a:lnTo>
                  <a:pt x="328" y="242"/>
                </a:lnTo>
                <a:lnTo>
                  <a:pt x="349" y="244"/>
                </a:lnTo>
                <a:lnTo>
                  <a:pt x="366" y="245"/>
                </a:lnTo>
                <a:lnTo>
                  <a:pt x="365" y="260"/>
                </a:lnTo>
                <a:lnTo>
                  <a:pt x="348" y="258"/>
                </a:lnTo>
                <a:lnTo>
                  <a:pt x="325" y="256"/>
                </a:lnTo>
                <a:lnTo>
                  <a:pt x="307" y="254"/>
                </a:lnTo>
                <a:lnTo>
                  <a:pt x="310" y="240"/>
                </a:lnTo>
                <a:close/>
                <a:moveTo>
                  <a:pt x="408" y="246"/>
                </a:moveTo>
                <a:lnTo>
                  <a:pt x="415" y="246"/>
                </a:lnTo>
                <a:lnTo>
                  <a:pt x="438" y="244"/>
                </a:lnTo>
                <a:lnTo>
                  <a:pt x="459" y="242"/>
                </a:lnTo>
                <a:lnTo>
                  <a:pt x="465" y="241"/>
                </a:lnTo>
                <a:lnTo>
                  <a:pt x="467" y="255"/>
                </a:lnTo>
                <a:lnTo>
                  <a:pt x="461" y="256"/>
                </a:lnTo>
                <a:lnTo>
                  <a:pt x="438" y="258"/>
                </a:lnTo>
                <a:lnTo>
                  <a:pt x="416" y="260"/>
                </a:lnTo>
                <a:lnTo>
                  <a:pt x="409" y="260"/>
                </a:lnTo>
                <a:lnTo>
                  <a:pt x="408" y="246"/>
                </a:lnTo>
                <a:close/>
                <a:moveTo>
                  <a:pt x="506" y="234"/>
                </a:moveTo>
                <a:lnTo>
                  <a:pt x="521" y="231"/>
                </a:lnTo>
                <a:lnTo>
                  <a:pt x="539" y="225"/>
                </a:lnTo>
                <a:lnTo>
                  <a:pt x="557" y="219"/>
                </a:lnTo>
                <a:lnTo>
                  <a:pt x="560" y="217"/>
                </a:lnTo>
                <a:lnTo>
                  <a:pt x="566" y="230"/>
                </a:lnTo>
                <a:lnTo>
                  <a:pt x="562" y="232"/>
                </a:lnTo>
                <a:lnTo>
                  <a:pt x="543" y="239"/>
                </a:lnTo>
                <a:lnTo>
                  <a:pt x="524" y="245"/>
                </a:lnTo>
                <a:lnTo>
                  <a:pt x="510" y="248"/>
                </a:lnTo>
                <a:lnTo>
                  <a:pt x="506" y="234"/>
                </a:lnTo>
                <a:close/>
                <a:moveTo>
                  <a:pt x="597" y="198"/>
                </a:moveTo>
                <a:lnTo>
                  <a:pt x="605" y="193"/>
                </a:lnTo>
                <a:lnTo>
                  <a:pt x="619" y="182"/>
                </a:lnTo>
                <a:lnTo>
                  <a:pt x="634" y="171"/>
                </a:lnTo>
                <a:lnTo>
                  <a:pt x="642" y="164"/>
                </a:lnTo>
                <a:lnTo>
                  <a:pt x="651" y="174"/>
                </a:lnTo>
                <a:lnTo>
                  <a:pt x="643" y="182"/>
                </a:lnTo>
                <a:lnTo>
                  <a:pt x="628" y="194"/>
                </a:lnTo>
                <a:lnTo>
                  <a:pt x="612" y="205"/>
                </a:lnTo>
                <a:lnTo>
                  <a:pt x="605" y="210"/>
                </a:lnTo>
                <a:lnTo>
                  <a:pt x="597" y="198"/>
                </a:lnTo>
                <a:close/>
                <a:moveTo>
                  <a:pt x="672" y="134"/>
                </a:moveTo>
                <a:lnTo>
                  <a:pt x="675" y="131"/>
                </a:lnTo>
                <a:lnTo>
                  <a:pt x="688" y="116"/>
                </a:lnTo>
                <a:lnTo>
                  <a:pt x="701" y="101"/>
                </a:lnTo>
                <a:lnTo>
                  <a:pt x="708" y="91"/>
                </a:lnTo>
                <a:lnTo>
                  <a:pt x="720" y="99"/>
                </a:lnTo>
                <a:lnTo>
                  <a:pt x="712" y="110"/>
                </a:lnTo>
                <a:lnTo>
                  <a:pt x="699" y="125"/>
                </a:lnTo>
                <a:lnTo>
                  <a:pt x="685" y="140"/>
                </a:lnTo>
                <a:lnTo>
                  <a:pt x="682" y="144"/>
                </a:lnTo>
                <a:lnTo>
                  <a:pt x="672" y="134"/>
                </a:lnTo>
                <a:close/>
                <a:moveTo>
                  <a:pt x="695" y="49"/>
                </a:moveTo>
                <a:lnTo>
                  <a:pt x="780" y="4"/>
                </a:lnTo>
                <a:lnTo>
                  <a:pt x="765" y="99"/>
                </a:lnTo>
                <a:lnTo>
                  <a:pt x="695" y="49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7700" y="1046163"/>
            <a:ext cx="26590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5849938" y="1212850"/>
            <a:ext cx="182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Freeform 20"/>
          <p:cNvSpPr>
            <a:spLocks noEditPoints="1"/>
          </p:cNvSpPr>
          <p:nvPr/>
        </p:nvSpPr>
        <p:spPr bwMode="auto">
          <a:xfrm>
            <a:off x="1339850" y="1182688"/>
            <a:ext cx="614363" cy="136525"/>
          </a:xfrm>
          <a:custGeom>
            <a:avLst/>
            <a:gdLst>
              <a:gd name="T0" fmla="*/ 0 w 387"/>
              <a:gd name="T1" fmla="*/ 35 h 86"/>
              <a:gd name="T2" fmla="*/ 315 w 387"/>
              <a:gd name="T3" fmla="*/ 36 h 86"/>
              <a:gd name="T4" fmla="*/ 315 w 387"/>
              <a:gd name="T5" fmla="*/ 50 h 86"/>
              <a:gd name="T6" fmla="*/ 0 w 387"/>
              <a:gd name="T7" fmla="*/ 49 h 86"/>
              <a:gd name="T8" fmla="*/ 0 w 387"/>
              <a:gd name="T9" fmla="*/ 35 h 86"/>
              <a:gd name="T10" fmla="*/ 301 w 387"/>
              <a:gd name="T11" fmla="*/ 0 h 86"/>
              <a:gd name="T12" fmla="*/ 387 w 387"/>
              <a:gd name="T13" fmla="*/ 43 h 86"/>
              <a:gd name="T14" fmla="*/ 301 w 387"/>
              <a:gd name="T15" fmla="*/ 86 h 86"/>
              <a:gd name="T16" fmla="*/ 301 w 387"/>
              <a:gd name="T1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7" h="86">
                <a:moveTo>
                  <a:pt x="0" y="35"/>
                </a:moveTo>
                <a:lnTo>
                  <a:pt x="315" y="36"/>
                </a:lnTo>
                <a:lnTo>
                  <a:pt x="315" y="50"/>
                </a:lnTo>
                <a:lnTo>
                  <a:pt x="0" y="49"/>
                </a:lnTo>
                <a:lnTo>
                  <a:pt x="0" y="35"/>
                </a:lnTo>
                <a:close/>
                <a:moveTo>
                  <a:pt x="301" y="0"/>
                </a:moveTo>
                <a:lnTo>
                  <a:pt x="387" y="43"/>
                </a:lnTo>
                <a:lnTo>
                  <a:pt x="301" y="86"/>
                </a:lnTo>
                <a:lnTo>
                  <a:pt x="301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1"/>
          <p:cNvSpPr>
            <a:spLocks noEditPoints="1"/>
          </p:cNvSpPr>
          <p:nvPr/>
        </p:nvSpPr>
        <p:spPr bwMode="auto">
          <a:xfrm>
            <a:off x="2568575" y="1182688"/>
            <a:ext cx="615950" cy="136525"/>
          </a:xfrm>
          <a:custGeom>
            <a:avLst/>
            <a:gdLst>
              <a:gd name="T0" fmla="*/ 0 w 388"/>
              <a:gd name="T1" fmla="*/ 35 h 86"/>
              <a:gd name="T2" fmla="*/ 316 w 388"/>
              <a:gd name="T3" fmla="*/ 36 h 86"/>
              <a:gd name="T4" fmla="*/ 316 w 388"/>
              <a:gd name="T5" fmla="*/ 50 h 86"/>
              <a:gd name="T6" fmla="*/ 0 w 388"/>
              <a:gd name="T7" fmla="*/ 49 h 86"/>
              <a:gd name="T8" fmla="*/ 0 w 388"/>
              <a:gd name="T9" fmla="*/ 35 h 86"/>
              <a:gd name="T10" fmla="*/ 302 w 388"/>
              <a:gd name="T11" fmla="*/ 0 h 86"/>
              <a:gd name="T12" fmla="*/ 388 w 388"/>
              <a:gd name="T13" fmla="*/ 43 h 86"/>
              <a:gd name="T14" fmla="*/ 302 w 388"/>
              <a:gd name="T15" fmla="*/ 86 h 86"/>
              <a:gd name="T16" fmla="*/ 302 w 388"/>
              <a:gd name="T1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8" h="86">
                <a:moveTo>
                  <a:pt x="0" y="35"/>
                </a:moveTo>
                <a:lnTo>
                  <a:pt x="316" y="36"/>
                </a:lnTo>
                <a:lnTo>
                  <a:pt x="316" y="50"/>
                </a:lnTo>
                <a:lnTo>
                  <a:pt x="0" y="49"/>
                </a:lnTo>
                <a:lnTo>
                  <a:pt x="0" y="35"/>
                </a:lnTo>
                <a:close/>
                <a:moveTo>
                  <a:pt x="302" y="0"/>
                </a:moveTo>
                <a:lnTo>
                  <a:pt x="388" y="43"/>
                </a:lnTo>
                <a:lnTo>
                  <a:pt x="302" y="86"/>
                </a:lnTo>
                <a:lnTo>
                  <a:pt x="302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2"/>
          <p:cNvSpPr>
            <a:spLocks noEditPoints="1"/>
          </p:cNvSpPr>
          <p:nvPr/>
        </p:nvSpPr>
        <p:spPr bwMode="auto">
          <a:xfrm>
            <a:off x="1954213" y="1182688"/>
            <a:ext cx="614363" cy="136525"/>
          </a:xfrm>
          <a:custGeom>
            <a:avLst/>
            <a:gdLst>
              <a:gd name="T0" fmla="*/ 0 w 387"/>
              <a:gd name="T1" fmla="*/ 35 h 86"/>
              <a:gd name="T2" fmla="*/ 316 w 387"/>
              <a:gd name="T3" fmla="*/ 36 h 86"/>
              <a:gd name="T4" fmla="*/ 316 w 387"/>
              <a:gd name="T5" fmla="*/ 50 h 86"/>
              <a:gd name="T6" fmla="*/ 0 w 387"/>
              <a:gd name="T7" fmla="*/ 49 h 86"/>
              <a:gd name="T8" fmla="*/ 0 w 387"/>
              <a:gd name="T9" fmla="*/ 35 h 86"/>
              <a:gd name="T10" fmla="*/ 301 w 387"/>
              <a:gd name="T11" fmla="*/ 0 h 86"/>
              <a:gd name="T12" fmla="*/ 387 w 387"/>
              <a:gd name="T13" fmla="*/ 43 h 86"/>
              <a:gd name="T14" fmla="*/ 301 w 387"/>
              <a:gd name="T15" fmla="*/ 86 h 86"/>
              <a:gd name="T16" fmla="*/ 301 w 387"/>
              <a:gd name="T1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7" h="86">
                <a:moveTo>
                  <a:pt x="0" y="35"/>
                </a:moveTo>
                <a:lnTo>
                  <a:pt x="316" y="36"/>
                </a:lnTo>
                <a:lnTo>
                  <a:pt x="316" y="50"/>
                </a:lnTo>
                <a:lnTo>
                  <a:pt x="0" y="49"/>
                </a:lnTo>
                <a:lnTo>
                  <a:pt x="0" y="35"/>
                </a:lnTo>
                <a:close/>
                <a:moveTo>
                  <a:pt x="301" y="0"/>
                </a:moveTo>
                <a:lnTo>
                  <a:pt x="387" y="43"/>
                </a:lnTo>
                <a:lnTo>
                  <a:pt x="301" y="86"/>
                </a:lnTo>
                <a:lnTo>
                  <a:pt x="301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217114" y="1057275"/>
            <a:ext cx="2603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O-</a:t>
            </a:r>
            <a:r>
              <a:rPr lang="en-US" sz="2000" dirty="0" err="1">
                <a:solidFill>
                  <a:srgbClr val="0070C0"/>
                </a:solidFill>
              </a:rPr>
              <a:t>phospho</a:t>
            </a:r>
            <a:r>
              <a:rPr lang="en-US" sz="2000" dirty="0">
                <a:solidFill>
                  <a:srgbClr val="0070C0"/>
                </a:solidFill>
              </a:rPr>
              <a:t>-</a:t>
            </a:r>
            <a:r>
              <a:rPr lang="en-US" sz="2000" dirty="0" err="1">
                <a:solidFill>
                  <a:srgbClr val="0070C0"/>
                </a:solidFill>
              </a:rPr>
              <a:t>homoserine</a:t>
            </a:r>
            <a:endParaRPr lang="en-US" sz="2000" dirty="0">
              <a:solidFill>
                <a:srgbClr val="0070C0"/>
              </a:solidFill>
            </a:endParaRPr>
          </a:p>
        </p:txBody>
      </p:sp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598" y="1608221"/>
            <a:ext cx="798126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041234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2531</TotalTime>
  <Words>364</Words>
  <Application>Microsoft Office PowerPoint</Application>
  <PresentationFormat>On-screen Show (4:3)</PresentationFormat>
  <Paragraphs>87</Paragraphs>
  <Slides>23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Cambria Math</vt:lpstr>
      <vt:lpstr>Symbol</vt:lpstr>
      <vt:lpstr>Times New Roman</vt:lpstr>
      <vt:lpstr>Wingdings</vt:lpstr>
      <vt:lpstr>Default Design</vt:lpstr>
      <vt:lpstr>Equation.3</vt:lpstr>
      <vt:lpstr>PowerPoint Presentation</vt:lpstr>
      <vt:lpstr>PowerPoint Presentation</vt:lpstr>
      <vt:lpstr>PowerPoint Presentation</vt:lpstr>
      <vt:lpstr>Threonine synthase</vt:lpstr>
      <vt:lpstr>PowerPoint Presentation</vt:lpstr>
      <vt:lpstr>Quasi-steady-state approximation – non-dimensionalization</vt:lpstr>
      <vt:lpstr>PowerPoint Presentation</vt:lpstr>
      <vt:lpstr>PowerPoint Presentation</vt:lpstr>
      <vt:lpstr>Threonine synthase</vt:lpstr>
      <vt:lpstr>PowerPoint Presentation</vt:lpstr>
      <vt:lpstr>Competitive inhibition</vt:lpstr>
      <vt:lpstr>Competitive inhibition</vt:lpstr>
      <vt:lpstr>Apply Quasi-steady-state approximation</vt:lpstr>
      <vt:lpstr>PowerPoint Presentation</vt:lpstr>
      <vt:lpstr>Competitive inhibition</vt:lpstr>
      <vt:lpstr>Noncompetitive, allosteric inhibition</vt:lpstr>
      <vt:lpstr>Apply Equilibrium approximation</vt:lpstr>
      <vt:lpstr>Noncompetitive, allosteric inhibition</vt:lpstr>
      <vt:lpstr>Uncompetitive, allosteric inhibition</vt:lpstr>
      <vt:lpstr>Uncompetitive, allosteric inhibition</vt:lpstr>
      <vt:lpstr>PowerPoint Presentation</vt:lpstr>
      <vt:lpstr>PowerPoint Presentation</vt:lpstr>
      <vt:lpstr>Lineweaver-Burk Plots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uku</dc:creator>
  <cp:lastModifiedBy>Kam, Lance C.</cp:lastModifiedBy>
  <cp:revision>123</cp:revision>
  <dcterms:created xsi:type="dcterms:W3CDTF">1601-01-01T00:00:00Z</dcterms:created>
  <dcterms:modified xsi:type="dcterms:W3CDTF">2025-09-28T04:42:34Z</dcterms:modified>
</cp:coreProperties>
</file>